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3"/>
  </p:sldMasterIdLst>
  <p:notesMasterIdLst>
    <p:notesMasterId r:id="rId31"/>
  </p:notesMasterIdLst>
  <p:handoutMasterIdLst>
    <p:handoutMasterId r:id="rId32"/>
  </p:handoutMasterIdLst>
  <p:sldIdLst>
    <p:sldId id="282" r:id="rId4"/>
    <p:sldId id="293" r:id="rId5"/>
    <p:sldId id="283" r:id="rId6"/>
    <p:sldId id="323" r:id="rId7"/>
    <p:sldId id="310" r:id="rId8"/>
    <p:sldId id="299" r:id="rId9"/>
    <p:sldId id="291" r:id="rId10"/>
    <p:sldId id="284" r:id="rId11"/>
    <p:sldId id="314" r:id="rId12"/>
    <p:sldId id="300" r:id="rId13"/>
    <p:sldId id="303" r:id="rId14"/>
    <p:sldId id="306" r:id="rId15"/>
    <p:sldId id="326" r:id="rId16"/>
    <p:sldId id="327" r:id="rId17"/>
    <p:sldId id="315" r:id="rId18"/>
    <p:sldId id="316" r:id="rId19"/>
    <p:sldId id="285" r:id="rId20"/>
    <p:sldId id="317" r:id="rId21"/>
    <p:sldId id="319" r:id="rId22"/>
    <p:sldId id="318" r:id="rId23"/>
    <p:sldId id="328" r:id="rId24"/>
    <p:sldId id="324" r:id="rId25"/>
    <p:sldId id="325" r:id="rId26"/>
    <p:sldId id="320" r:id="rId27"/>
    <p:sldId id="321" r:id="rId28"/>
    <p:sldId id="322" r:id="rId29"/>
    <p:sldId id="296" r:id="rId30"/>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D7EC71AC-66AD-44E3-9C48-7F08C68A5664}">
          <p14:sldIdLst>
            <p14:sldId id="282"/>
            <p14:sldId id="293"/>
            <p14:sldId id="283"/>
            <p14:sldId id="323"/>
            <p14:sldId id="310"/>
            <p14:sldId id="299"/>
            <p14:sldId id="291"/>
            <p14:sldId id="284"/>
            <p14:sldId id="314"/>
            <p14:sldId id="300"/>
            <p14:sldId id="303"/>
            <p14:sldId id="306"/>
            <p14:sldId id="326"/>
            <p14:sldId id="327"/>
            <p14:sldId id="315"/>
            <p14:sldId id="316"/>
            <p14:sldId id="285"/>
            <p14:sldId id="317"/>
            <p14:sldId id="319"/>
            <p14:sldId id="318"/>
            <p14:sldId id="328"/>
            <p14:sldId id="324"/>
            <p14:sldId id="325"/>
            <p14:sldId id="320"/>
            <p14:sldId id="321"/>
            <p14:sldId id="322"/>
          </p14:sldIdLst>
        </p14:section>
        <p14:section name="TEŞEKKÜRLER" id="{87641A18-D393-4DCA-9CC8-084D4E96801F}">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1" autoAdjust="0"/>
  </p:normalViewPr>
  <p:slideViewPr>
    <p:cSldViewPr snapToGrid="0">
      <p:cViewPr varScale="1">
        <p:scale>
          <a:sx n="86" d="100"/>
          <a:sy n="86" d="100"/>
        </p:scale>
        <p:origin x="562"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380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152F22-8B39-4712-BC8C-5ED08768105A}" type="datetime1">
              <a:rPr lang="tr-TR" smtClean="0"/>
              <a:t>9.03.2021</a:t>
            </a:fld>
            <a:endParaRPr lang="tr-TR" dirty="0"/>
          </a:p>
        </p:txBody>
      </p:sp>
      <p:sp>
        <p:nvSpPr>
          <p:cNvPr id="4" name="Alt Bilgi Yer Tutucusu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tr-TR" smtClean="0"/>
              <a:t>‹#›</a:t>
            </a:fld>
            <a:endParaRPr lang="tr-T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4FF0E-47CF-4679-AB03-D71CDBBA73BC}" type="datetime1">
              <a:rPr lang="tr-TR" smtClean="0"/>
              <a:pPr/>
              <a:t>9.03.2021</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a:t>Asıl metin stillerini düzenle</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tr-TR" smtClean="0"/>
              <a:t>‹#›</a:t>
            </a:fld>
            <a:endParaRPr lang="tr-TR"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a:t>
            </a:fld>
            <a:endParaRPr lang="tr-TR" dirty="0"/>
          </a:p>
        </p:txBody>
      </p:sp>
    </p:spTree>
    <p:extLst>
      <p:ext uri="{BB962C8B-B14F-4D97-AF65-F5344CB8AC3E}">
        <p14:creationId xmlns:p14="http://schemas.microsoft.com/office/powerpoint/2010/main" val="3427561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10</a:t>
            </a:fld>
            <a:endParaRPr lang="tr-TR" dirty="0"/>
          </a:p>
        </p:txBody>
      </p:sp>
    </p:spTree>
    <p:extLst>
      <p:ext uri="{BB962C8B-B14F-4D97-AF65-F5344CB8AC3E}">
        <p14:creationId xmlns:p14="http://schemas.microsoft.com/office/powerpoint/2010/main" val="1838971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11</a:t>
            </a:fld>
            <a:endParaRPr lang="tr-TR" dirty="0"/>
          </a:p>
        </p:txBody>
      </p:sp>
    </p:spTree>
    <p:extLst>
      <p:ext uri="{BB962C8B-B14F-4D97-AF65-F5344CB8AC3E}">
        <p14:creationId xmlns:p14="http://schemas.microsoft.com/office/powerpoint/2010/main" val="1517194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12</a:t>
            </a:fld>
            <a:endParaRPr lang="tr-TR" dirty="0"/>
          </a:p>
        </p:txBody>
      </p:sp>
    </p:spTree>
    <p:extLst>
      <p:ext uri="{BB962C8B-B14F-4D97-AF65-F5344CB8AC3E}">
        <p14:creationId xmlns:p14="http://schemas.microsoft.com/office/powerpoint/2010/main" val="2640193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13</a:t>
            </a:fld>
            <a:endParaRPr lang="tr-TR" dirty="0"/>
          </a:p>
        </p:txBody>
      </p:sp>
    </p:spTree>
    <p:extLst>
      <p:ext uri="{BB962C8B-B14F-4D97-AF65-F5344CB8AC3E}">
        <p14:creationId xmlns:p14="http://schemas.microsoft.com/office/powerpoint/2010/main" val="2795455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14</a:t>
            </a:fld>
            <a:endParaRPr lang="tr-TR" dirty="0"/>
          </a:p>
        </p:txBody>
      </p:sp>
    </p:spTree>
    <p:extLst>
      <p:ext uri="{BB962C8B-B14F-4D97-AF65-F5344CB8AC3E}">
        <p14:creationId xmlns:p14="http://schemas.microsoft.com/office/powerpoint/2010/main" val="496321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15</a:t>
            </a:fld>
            <a:endParaRPr lang="tr-TR" dirty="0"/>
          </a:p>
        </p:txBody>
      </p:sp>
    </p:spTree>
    <p:extLst>
      <p:ext uri="{BB962C8B-B14F-4D97-AF65-F5344CB8AC3E}">
        <p14:creationId xmlns:p14="http://schemas.microsoft.com/office/powerpoint/2010/main" val="731111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16</a:t>
            </a:fld>
            <a:endParaRPr lang="tr-TR" dirty="0"/>
          </a:p>
        </p:txBody>
      </p:sp>
    </p:spTree>
    <p:extLst>
      <p:ext uri="{BB962C8B-B14F-4D97-AF65-F5344CB8AC3E}">
        <p14:creationId xmlns:p14="http://schemas.microsoft.com/office/powerpoint/2010/main" val="1987858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17</a:t>
            </a:fld>
            <a:endParaRPr lang="tr-TR" dirty="0"/>
          </a:p>
        </p:txBody>
      </p:sp>
    </p:spTree>
    <p:extLst>
      <p:ext uri="{BB962C8B-B14F-4D97-AF65-F5344CB8AC3E}">
        <p14:creationId xmlns:p14="http://schemas.microsoft.com/office/powerpoint/2010/main" val="312803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18</a:t>
            </a:fld>
            <a:endParaRPr lang="tr-TR" dirty="0"/>
          </a:p>
        </p:txBody>
      </p:sp>
    </p:spTree>
    <p:extLst>
      <p:ext uri="{BB962C8B-B14F-4D97-AF65-F5344CB8AC3E}">
        <p14:creationId xmlns:p14="http://schemas.microsoft.com/office/powerpoint/2010/main" val="24987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19</a:t>
            </a:fld>
            <a:endParaRPr lang="tr-TR" dirty="0"/>
          </a:p>
        </p:txBody>
      </p:sp>
    </p:spTree>
    <p:extLst>
      <p:ext uri="{BB962C8B-B14F-4D97-AF65-F5344CB8AC3E}">
        <p14:creationId xmlns:p14="http://schemas.microsoft.com/office/powerpoint/2010/main" val="3613815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a:t>
            </a:fld>
            <a:endParaRPr lang="tr-TR" dirty="0"/>
          </a:p>
        </p:txBody>
      </p:sp>
    </p:spTree>
    <p:extLst>
      <p:ext uri="{BB962C8B-B14F-4D97-AF65-F5344CB8AC3E}">
        <p14:creationId xmlns:p14="http://schemas.microsoft.com/office/powerpoint/2010/main" val="137126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20</a:t>
            </a:fld>
            <a:endParaRPr lang="tr-TR" dirty="0"/>
          </a:p>
        </p:txBody>
      </p:sp>
    </p:spTree>
    <p:extLst>
      <p:ext uri="{BB962C8B-B14F-4D97-AF65-F5344CB8AC3E}">
        <p14:creationId xmlns:p14="http://schemas.microsoft.com/office/powerpoint/2010/main" val="144477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21</a:t>
            </a:fld>
            <a:endParaRPr lang="tr-TR" dirty="0"/>
          </a:p>
        </p:txBody>
      </p:sp>
    </p:spTree>
    <p:extLst>
      <p:ext uri="{BB962C8B-B14F-4D97-AF65-F5344CB8AC3E}">
        <p14:creationId xmlns:p14="http://schemas.microsoft.com/office/powerpoint/2010/main" val="3740045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22</a:t>
            </a:fld>
            <a:endParaRPr lang="tr-TR" dirty="0"/>
          </a:p>
        </p:txBody>
      </p:sp>
    </p:spTree>
    <p:extLst>
      <p:ext uri="{BB962C8B-B14F-4D97-AF65-F5344CB8AC3E}">
        <p14:creationId xmlns:p14="http://schemas.microsoft.com/office/powerpoint/2010/main" val="30644822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23</a:t>
            </a:fld>
            <a:endParaRPr lang="tr-TR" dirty="0"/>
          </a:p>
        </p:txBody>
      </p:sp>
    </p:spTree>
    <p:extLst>
      <p:ext uri="{BB962C8B-B14F-4D97-AF65-F5344CB8AC3E}">
        <p14:creationId xmlns:p14="http://schemas.microsoft.com/office/powerpoint/2010/main" val="2014912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24</a:t>
            </a:fld>
            <a:endParaRPr lang="tr-TR" dirty="0"/>
          </a:p>
        </p:txBody>
      </p:sp>
    </p:spTree>
    <p:extLst>
      <p:ext uri="{BB962C8B-B14F-4D97-AF65-F5344CB8AC3E}">
        <p14:creationId xmlns:p14="http://schemas.microsoft.com/office/powerpoint/2010/main" val="4075177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25</a:t>
            </a:fld>
            <a:endParaRPr lang="tr-TR" dirty="0"/>
          </a:p>
        </p:txBody>
      </p:sp>
    </p:spTree>
    <p:extLst>
      <p:ext uri="{BB962C8B-B14F-4D97-AF65-F5344CB8AC3E}">
        <p14:creationId xmlns:p14="http://schemas.microsoft.com/office/powerpoint/2010/main" val="183943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26</a:t>
            </a:fld>
            <a:endParaRPr lang="tr-TR" dirty="0"/>
          </a:p>
        </p:txBody>
      </p:sp>
    </p:spTree>
    <p:extLst>
      <p:ext uri="{BB962C8B-B14F-4D97-AF65-F5344CB8AC3E}">
        <p14:creationId xmlns:p14="http://schemas.microsoft.com/office/powerpoint/2010/main" val="2594094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27</a:t>
            </a:fld>
            <a:endParaRPr lang="tr-TR" dirty="0"/>
          </a:p>
        </p:txBody>
      </p:sp>
    </p:spTree>
    <p:extLst>
      <p:ext uri="{BB962C8B-B14F-4D97-AF65-F5344CB8AC3E}">
        <p14:creationId xmlns:p14="http://schemas.microsoft.com/office/powerpoint/2010/main" val="611222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3</a:t>
            </a:fld>
            <a:endParaRPr lang="tr-TR" dirty="0"/>
          </a:p>
        </p:txBody>
      </p:sp>
    </p:spTree>
    <p:extLst>
      <p:ext uri="{BB962C8B-B14F-4D97-AF65-F5344CB8AC3E}">
        <p14:creationId xmlns:p14="http://schemas.microsoft.com/office/powerpoint/2010/main" val="345441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4</a:t>
            </a:fld>
            <a:endParaRPr lang="tr-TR" dirty="0"/>
          </a:p>
        </p:txBody>
      </p:sp>
    </p:spTree>
    <p:extLst>
      <p:ext uri="{BB962C8B-B14F-4D97-AF65-F5344CB8AC3E}">
        <p14:creationId xmlns:p14="http://schemas.microsoft.com/office/powerpoint/2010/main" val="171925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5</a:t>
            </a:fld>
            <a:endParaRPr lang="tr-TR" dirty="0"/>
          </a:p>
        </p:txBody>
      </p:sp>
    </p:spTree>
    <p:extLst>
      <p:ext uri="{BB962C8B-B14F-4D97-AF65-F5344CB8AC3E}">
        <p14:creationId xmlns:p14="http://schemas.microsoft.com/office/powerpoint/2010/main" val="46461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6</a:t>
            </a:fld>
            <a:endParaRPr lang="tr-TR" dirty="0"/>
          </a:p>
        </p:txBody>
      </p:sp>
    </p:spTree>
    <p:extLst>
      <p:ext uri="{BB962C8B-B14F-4D97-AF65-F5344CB8AC3E}">
        <p14:creationId xmlns:p14="http://schemas.microsoft.com/office/powerpoint/2010/main" val="1859678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7</a:t>
            </a:fld>
            <a:endParaRPr lang="tr-TR" dirty="0"/>
          </a:p>
        </p:txBody>
      </p:sp>
    </p:spTree>
    <p:extLst>
      <p:ext uri="{BB962C8B-B14F-4D97-AF65-F5344CB8AC3E}">
        <p14:creationId xmlns:p14="http://schemas.microsoft.com/office/powerpoint/2010/main" val="142320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8</a:t>
            </a:fld>
            <a:endParaRPr lang="tr-TR" dirty="0"/>
          </a:p>
        </p:txBody>
      </p:sp>
    </p:spTree>
    <p:extLst>
      <p:ext uri="{BB962C8B-B14F-4D97-AF65-F5344CB8AC3E}">
        <p14:creationId xmlns:p14="http://schemas.microsoft.com/office/powerpoint/2010/main" val="262180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pPr rtl="0"/>
            <a:fld id="{8530193B-564F-4854-8A52-728F3FB19C85}" type="slidenum">
              <a:rPr lang="tr-TR" smtClean="0"/>
              <a:t>9</a:t>
            </a:fld>
            <a:endParaRPr lang="tr-TR" dirty="0"/>
          </a:p>
        </p:txBody>
      </p:sp>
    </p:spTree>
    <p:extLst>
      <p:ext uri="{BB962C8B-B14F-4D97-AF65-F5344CB8AC3E}">
        <p14:creationId xmlns:p14="http://schemas.microsoft.com/office/powerpoint/2010/main" val="178059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aşlık Slaydı">
    <p:spTree>
      <p:nvGrpSpPr>
        <p:cNvPr id="1" name=""/>
        <p:cNvGrpSpPr/>
        <p:nvPr/>
      </p:nvGrpSpPr>
      <p:grpSpPr>
        <a:xfrm>
          <a:off x="0" y="0"/>
          <a:ext cx="0" cy="0"/>
          <a:chOff x="0" y="0"/>
          <a:chExt cx="0" cy="0"/>
        </a:xfrm>
      </p:grpSpPr>
      <p:sp>
        <p:nvSpPr>
          <p:cNvPr id="9" name="Resim Yer Tutucusu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a:t>Fotoğrafınızı ekleyin veya sürükleyip bırakın</a:t>
            </a:r>
            <a:endParaRPr lang="tr-TR" dirty="0"/>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tIns="0" rIns="0" bIns="396000" rtlCol="0" anchor="b"/>
          <a:lstStyle>
            <a:lvl1pPr algn="r">
              <a:lnSpc>
                <a:spcPts val="5000"/>
              </a:lnSpc>
              <a:defRPr sz="6000" b="1" cap="all" spc="-300" baseline="0">
                <a:solidFill>
                  <a:schemeClr val="tx1"/>
                </a:solidFill>
                <a:latin typeface="+mj-lt"/>
              </a:defRPr>
            </a:lvl1pPr>
          </a:lstStyle>
          <a:p>
            <a:pPr rtl="0"/>
            <a:r>
              <a:rPr lang="tr-TR" dirty="0"/>
              <a:t>SUNU BAŞLIĞI</a:t>
            </a:r>
          </a:p>
        </p:txBody>
      </p:sp>
      <p:sp>
        <p:nvSpPr>
          <p:cNvPr id="3" name="Alt Başlık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a:t>Asıl alt başlık stilini düzenlemek için tıklatın</a:t>
            </a:r>
            <a:endParaRPr lang="tr-TR" dirty="0"/>
          </a:p>
        </p:txBody>
      </p:sp>
      <p:sp>
        <p:nvSpPr>
          <p:cNvPr id="7" name="Dikdörtgen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133403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tr-TR"/>
              <a:t>Sayfa başlığını düzenlemek için tıklayın</a:t>
            </a:r>
            <a:endParaRPr lang="tr-TR" dirty="0"/>
          </a:p>
        </p:txBody>
      </p:sp>
      <p:sp>
        <p:nvSpPr>
          <p:cNvPr id="7" name="Alt Başlık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450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6" name="Metin Yer Tutucusu 4">
            <a:extLst>
              <a:ext uri="{FF2B5EF4-FFF2-40B4-BE49-F238E27FC236}">
                <a16:creationId xmlns:a16="http://schemas.microsoft.com/office/drawing/2014/main" id="{7867C73D-EE16-41D1-B7CE-A35C765E3B8D}"/>
              </a:ext>
            </a:extLst>
          </p:cNvPr>
          <p:cNvSpPr>
            <a:spLocks noGrp="1"/>
          </p:cNvSpPr>
          <p:nvPr>
            <p:ph type="body" sz="quarter" idx="12"/>
          </p:nvPr>
        </p:nvSpPr>
        <p:spPr>
          <a:xfrm>
            <a:off x="5129800" y="1511250"/>
            <a:ext cx="4500000" cy="468000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tr-TR"/>
              <a:t>Alt bilgi ekleme</a:t>
            </a:r>
            <a:endParaRPr lang="tr-TR" dirty="0"/>
          </a:p>
        </p:txBody>
      </p:sp>
      <p:sp>
        <p:nvSpPr>
          <p:cNvPr id="5" name="Slayt Numarası Yer Tutucusu 4">
            <a:extLst>
              <a:ext uri="{FF2B5EF4-FFF2-40B4-BE49-F238E27FC236}">
                <a16:creationId xmlns:a16="http://schemas.microsoft.com/office/drawing/2014/main" id="{CD4FE60C-ACE5-4516-8CB6-EEDD96DB7358}"/>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89155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Sütu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tr-TR"/>
              <a:t>Sayfa başlığını düzenlemek için tıklayın</a:t>
            </a:r>
            <a:endParaRPr lang="tr-TR" dirty="0"/>
          </a:p>
        </p:txBody>
      </p:sp>
      <p:sp>
        <p:nvSpPr>
          <p:cNvPr id="9" name="Alt Başlık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1" name="Metin Yer Tutucusu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65438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Sütu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tr-TR"/>
              <a:t>Sayfa başlığını düzenlemek için tıklayın</a:t>
            </a:r>
            <a:endParaRPr lang="tr-TR" dirty="0"/>
          </a:p>
        </p:txBody>
      </p:sp>
      <p:sp>
        <p:nvSpPr>
          <p:cNvPr id="10" name="Alt Başlık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sz="1100">
                <a:solidFill>
                  <a:schemeClr val="tx1">
                    <a:lumMod val="75000"/>
                    <a:lumOff val="25000"/>
                  </a:schemeClr>
                </a:solidFill>
              </a:defRPr>
            </a:lvl3pPr>
            <a:lvl4pPr>
              <a:defRPr sz="1100">
                <a:solidFill>
                  <a:schemeClr val="tx1">
                    <a:lumMod val="75000"/>
                    <a:lumOff val="25000"/>
                  </a:schemeClr>
                </a:solidFill>
              </a:defRPr>
            </a:lvl4pPr>
            <a:lvl5pPr>
              <a:defRPr sz="1100">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Metin Yer Tutucusu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rtlCol="0"/>
          <a:lstStyle>
            <a:lvl3pPr>
              <a:defRPr sz="1100"/>
            </a:lvl3pPr>
            <a:lvl4pPr>
              <a:defRPr sz="1100"/>
            </a:lvl4pPr>
            <a:lvl5pPr>
              <a:defRPr sz="11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3" name="Metin Yer Tutucusu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rtlCol="0"/>
          <a:lstStyle>
            <a:lvl3pPr>
              <a:defRPr sz="1100"/>
            </a:lvl3pPr>
            <a:lvl4pPr>
              <a:defRPr sz="1100"/>
            </a:lvl4pPr>
            <a:lvl5pPr>
              <a:defRPr sz="11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5" name="Metin Yer Tutucusu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rtlCol="0"/>
          <a:lstStyle>
            <a:lvl3pPr>
              <a:defRPr sz="1100"/>
            </a:lvl3pPr>
            <a:lvl4pPr>
              <a:defRPr sz="1100"/>
            </a:lvl4pPr>
            <a:lvl5pPr>
              <a:defRPr sz="11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7" name="Metin Yer Tutucusu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rtlCol="0"/>
          <a:lstStyle>
            <a:lvl3pPr>
              <a:defRPr sz="1100"/>
            </a:lvl3pPr>
            <a:lvl4pPr>
              <a:defRPr sz="1100"/>
            </a:lvl4pPr>
            <a:lvl5pPr>
              <a:defRPr sz="11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9748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tr-TR"/>
              <a:t>Sayfa başlığını düzenlemek için tıklayın</a:t>
            </a:r>
            <a:endParaRPr lang="tr-TR" dirty="0"/>
          </a:p>
        </p:txBody>
      </p:sp>
      <p:sp>
        <p:nvSpPr>
          <p:cNvPr id="5" name="Alt Başlık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Alt Bilgi Yer Tutucusu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tr-TR"/>
              <a:t>Alt bilgi ekleme</a:t>
            </a:r>
            <a:endParaRPr lang="tr-TR" dirty="0"/>
          </a:p>
        </p:txBody>
      </p:sp>
      <p:sp>
        <p:nvSpPr>
          <p:cNvPr id="4" name="Slayt Numarası Yer Tutucusu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50585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Alt Bilgi Yer Tutucusu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tr-TR"/>
              <a:t>Alt bilgi ekleme</a:t>
            </a:r>
            <a:endParaRPr lang="tr-TR" dirty="0"/>
          </a:p>
        </p:txBody>
      </p:sp>
      <p:sp>
        <p:nvSpPr>
          <p:cNvPr id="3" name="Slayt Numarası Yer Tutucusu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1397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şlık Slaydı 2">
    <p:bg>
      <p:bgPr>
        <a:solidFill>
          <a:schemeClr val="bg1"/>
        </a:solidFill>
        <a:effectLst/>
      </p:bgPr>
    </p:bg>
    <p:spTree>
      <p:nvGrpSpPr>
        <p:cNvPr id="1" name=""/>
        <p:cNvGrpSpPr/>
        <p:nvPr/>
      </p:nvGrpSpPr>
      <p:grpSpPr>
        <a:xfrm>
          <a:off x="0" y="0"/>
          <a:ext cx="0" cy="0"/>
          <a:chOff x="0" y="0"/>
          <a:chExt cx="0" cy="0"/>
        </a:xfrm>
      </p:grpSpPr>
      <p:sp>
        <p:nvSpPr>
          <p:cNvPr id="12" name="Dikdörtgen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bIns="396000" rtlCol="0" anchor="b"/>
          <a:lstStyle>
            <a:lvl1pPr algn="r">
              <a:lnSpc>
                <a:spcPts val="5000"/>
              </a:lnSpc>
              <a:defRPr sz="6000" b="1" cap="all" spc="-300" baseline="0">
                <a:solidFill>
                  <a:schemeClr val="bg1"/>
                </a:solidFill>
                <a:latin typeface="+mj-lt"/>
              </a:defRPr>
            </a:lvl1pPr>
          </a:lstStyle>
          <a:p>
            <a:pPr rtl="0"/>
            <a:r>
              <a:rPr lang="tr-TR" dirty="0"/>
              <a:t>SUNU BAŞLIĞI</a:t>
            </a:r>
          </a:p>
        </p:txBody>
      </p:sp>
      <p:sp>
        <p:nvSpPr>
          <p:cNvPr id="3" name="Alt Başlık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a:t>Asıl alt başlık stilini düzenlemek için tıklatın</a:t>
            </a:r>
            <a:endParaRPr lang="tr-TR" dirty="0"/>
          </a:p>
        </p:txBody>
      </p:sp>
      <p:sp>
        <p:nvSpPr>
          <p:cNvPr id="7" name="Dikdörtgen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Slayt Numarası Yer Tutucusu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21811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şlık Slaydı 3">
    <p:bg>
      <p:bgPr>
        <a:solidFill>
          <a:schemeClr val="bg1"/>
        </a:solidFill>
        <a:effectLst/>
      </p:bgPr>
    </p:bg>
    <p:spTree>
      <p:nvGrpSpPr>
        <p:cNvPr id="1" name=""/>
        <p:cNvGrpSpPr/>
        <p:nvPr/>
      </p:nvGrpSpPr>
      <p:grpSpPr>
        <a:xfrm>
          <a:off x="0" y="0"/>
          <a:ext cx="0" cy="0"/>
          <a:chOff x="0" y="0"/>
          <a:chExt cx="0" cy="0"/>
        </a:xfrm>
      </p:grpSpPr>
      <p:sp>
        <p:nvSpPr>
          <p:cNvPr id="9" name="Resim Yer Tutucusu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tr-TR" dirty="0"/>
              <a:t>Fotoğrafınızı ekleyin veya sürükleyip bırakın</a:t>
            </a:r>
          </a:p>
        </p:txBody>
      </p:sp>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bIns="396000" rtlCol="0" anchor="b"/>
          <a:lstStyle>
            <a:lvl1pPr algn="r">
              <a:lnSpc>
                <a:spcPts val="5000"/>
              </a:lnSpc>
              <a:defRPr sz="6000" b="1" cap="all" spc="-300" baseline="0">
                <a:solidFill>
                  <a:schemeClr val="bg1"/>
                </a:solidFill>
                <a:latin typeface="+mj-lt"/>
              </a:defRPr>
            </a:lvl1pPr>
          </a:lstStyle>
          <a:p>
            <a:pPr rtl="0"/>
            <a:r>
              <a:rPr lang="tr-TR" dirty="0"/>
              <a:t>SUNU BAŞLIĞI</a:t>
            </a:r>
          </a:p>
        </p:txBody>
      </p:sp>
      <p:sp>
        <p:nvSpPr>
          <p:cNvPr id="3" name="Alt Başlık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a:t>Asıl alt başlık stilini düzenlemek için tıklatın</a:t>
            </a:r>
            <a:endParaRPr lang="tr-TR" dirty="0"/>
          </a:p>
        </p:txBody>
      </p:sp>
      <p:sp>
        <p:nvSpPr>
          <p:cNvPr id="7" name="Dikdörtgen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5" name="Slayt Numarası Yer Tutucusu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409473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Fotoğrafı 1">
    <p:spTree>
      <p:nvGrpSpPr>
        <p:cNvPr id="1" name=""/>
        <p:cNvGrpSpPr/>
        <p:nvPr/>
      </p:nvGrpSpPr>
      <p:grpSpPr>
        <a:xfrm>
          <a:off x="0" y="0"/>
          <a:ext cx="0" cy="0"/>
          <a:chOff x="0" y="0"/>
          <a:chExt cx="0" cy="0"/>
        </a:xfrm>
      </p:grpSpPr>
      <p:sp>
        <p:nvSpPr>
          <p:cNvPr id="8" name="Resim Yer Tutucusu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tr-TR"/>
              <a:t>Fotoğrafınızı ekleyin veya sürükleyip bırakın</a:t>
            </a:r>
            <a:endParaRPr lang="tr-TR" dirty="0"/>
          </a:p>
        </p:txBody>
      </p:sp>
      <p:sp>
        <p:nvSpPr>
          <p:cNvPr id="2" name="Başlık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sz="2800">
                <a:solidFill>
                  <a:schemeClr val="tx1"/>
                </a:solidFill>
              </a:defRPr>
            </a:lvl1pPr>
          </a:lstStyle>
          <a:p>
            <a:pPr rtl="0"/>
            <a:r>
              <a:rPr lang="tr-TR" dirty="0"/>
              <a:t>Sayfa başlığını düzenlemek için tıklayın</a:t>
            </a:r>
          </a:p>
        </p:txBody>
      </p:sp>
      <p:sp>
        <p:nvSpPr>
          <p:cNvPr id="10" name="Alt Başlık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tr-TR"/>
              <a:t>Alt bilgi ekleme</a:t>
            </a:r>
            <a:endParaRPr lang="tr-TR" dirty="0"/>
          </a:p>
        </p:txBody>
      </p:sp>
      <p:sp>
        <p:nvSpPr>
          <p:cNvPr id="5" name="Slayt Numarası Yer Tutucusu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35010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çerik Fotoğrafı 2">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tr-TR"/>
              <a:t>Alt bilgi ekleme</a:t>
            </a:r>
            <a:endParaRPr lang="tr-TR" dirty="0"/>
          </a:p>
        </p:txBody>
      </p:sp>
      <p:sp>
        <p:nvSpPr>
          <p:cNvPr id="5" name="Slayt Numarası Yer Tutucusu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tr-TR" smtClean="0"/>
              <a:pPr/>
              <a:t>‹#›</a:t>
            </a:fld>
            <a:endParaRPr lang="tr-TR" dirty="0"/>
          </a:p>
        </p:txBody>
      </p:sp>
      <p:sp>
        <p:nvSpPr>
          <p:cNvPr id="9" name="Resim Yer Tutucusu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tr-TR"/>
              <a:t>Fotoğrafınızı ekleyin veya sürükleyip bırakın</a:t>
            </a:r>
            <a:endParaRPr lang="tr-TR" dirty="0"/>
          </a:p>
        </p:txBody>
      </p:sp>
      <p:sp>
        <p:nvSpPr>
          <p:cNvPr id="6" name="Başlık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tr-TR"/>
              <a:t>Asıl başlık stilini düzenlemek için tıklayın</a:t>
            </a:r>
            <a:endParaRPr lang="tr-TR" dirty="0"/>
          </a:p>
        </p:txBody>
      </p:sp>
      <p:sp>
        <p:nvSpPr>
          <p:cNvPr id="11" name="Alt Başlık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Tree>
    <p:extLst>
      <p:ext uri="{BB962C8B-B14F-4D97-AF65-F5344CB8AC3E}">
        <p14:creationId xmlns:p14="http://schemas.microsoft.com/office/powerpoint/2010/main" val="234719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tr-TR"/>
              <a:t>Sayfa başlığını düzenlemek için tıklayın</a:t>
            </a:r>
            <a:endParaRPr lang="tr-TR" dirty="0"/>
          </a:p>
        </p:txBody>
      </p:sp>
      <p:sp>
        <p:nvSpPr>
          <p:cNvPr id="9" name="Alt Başlık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Karşılaştırma Sol Yer Tutucu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4" name="İçerik Yer Tutucusu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2" name="Karşılaştırma Sol Yer Tutucu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tr-TR"/>
              <a:t>Asıl metin stillerini düzenlemek için tıklayın</a:t>
            </a:r>
          </a:p>
        </p:txBody>
      </p:sp>
      <p:sp>
        <p:nvSpPr>
          <p:cNvPr id="8" name="Metin Yer Tutucusu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Alt Bilgi Yer Tutucusu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250995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üyük Fotoğraf">
    <p:spTree>
      <p:nvGrpSpPr>
        <p:cNvPr id="1" name=""/>
        <p:cNvGrpSpPr/>
        <p:nvPr/>
      </p:nvGrpSpPr>
      <p:grpSpPr>
        <a:xfrm>
          <a:off x="0" y="0"/>
          <a:ext cx="0" cy="0"/>
          <a:chOff x="0" y="0"/>
          <a:chExt cx="0" cy="0"/>
        </a:xfrm>
      </p:grpSpPr>
      <p:sp>
        <p:nvSpPr>
          <p:cNvPr id="7" name="Resim Yer Tutucusu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tr-TR"/>
              <a:t>Fotoğrafınızı ekleyin veya sürükleyip bırakın</a:t>
            </a:r>
            <a:endParaRPr lang="tr-TR" dirty="0"/>
          </a:p>
        </p:txBody>
      </p:sp>
      <p:sp>
        <p:nvSpPr>
          <p:cNvPr id="3" name="İçerik Yer Tutucus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Resim yazınızı girin</a:t>
            </a:r>
            <a:endParaRPr lang="tr-TR" dirty="0"/>
          </a:p>
        </p:txBody>
      </p:sp>
      <p:sp>
        <p:nvSpPr>
          <p:cNvPr id="4" name="Alt Bilgi Yer Tutucusu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tr-TR"/>
              <a:t>Alt bilgi ekleme</a:t>
            </a:r>
            <a:endParaRPr lang="tr-TR" dirty="0"/>
          </a:p>
        </p:txBody>
      </p:sp>
      <p:sp>
        <p:nvSpPr>
          <p:cNvPr id="2" name="Slayt Numarası Yer Tutucusu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98778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şekkür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tr-TR"/>
              <a:t>Teşekkürler</a:t>
            </a:r>
            <a:endParaRPr lang="tr-TR" dirty="0"/>
          </a:p>
        </p:txBody>
      </p:sp>
      <p:sp>
        <p:nvSpPr>
          <p:cNvPr id="7" name="Dikdörtgen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8" name="Dikdörtgen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0" name="Metin Yer Tutucusu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tr-TR"/>
              <a:t>Tam Ad</a:t>
            </a:r>
            <a:endParaRPr lang="tr-TR" dirty="0"/>
          </a:p>
        </p:txBody>
      </p:sp>
      <p:sp>
        <p:nvSpPr>
          <p:cNvPr id="12" name="Metin Yer Tutucusu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tr-TR"/>
              <a:t>Telefon Numarası</a:t>
            </a:r>
            <a:endParaRPr lang="tr-TR" dirty="0"/>
          </a:p>
        </p:txBody>
      </p:sp>
      <p:sp>
        <p:nvSpPr>
          <p:cNvPr id="13" name="Metin Yer Tutucusu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tr-TR"/>
              <a:t>E-posta veya Sosyal Medya Tanıtıcısı</a:t>
            </a:r>
            <a:endParaRPr lang="tr-TR" dirty="0"/>
          </a:p>
        </p:txBody>
      </p:sp>
      <p:sp>
        <p:nvSpPr>
          <p:cNvPr id="14" name="Metin Yer Tutucusu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tr-TR"/>
              <a:t>Şirket Web Sitesi</a:t>
            </a:r>
            <a:endParaRPr lang="tr-TR" dirty="0"/>
          </a:p>
        </p:txBody>
      </p:sp>
    </p:spTree>
    <p:extLst>
      <p:ext uri="{BB962C8B-B14F-4D97-AF65-F5344CB8AC3E}">
        <p14:creationId xmlns:p14="http://schemas.microsoft.com/office/powerpoint/2010/main" val="318901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tr-TR"/>
              <a:t>Sayfa başlığını düzenlemek için tıklayın</a:t>
            </a:r>
            <a:endParaRPr lang="tr-TR" dirty="0"/>
          </a:p>
        </p:txBody>
      </p:sp>
      <p:sp>
        <p:nvSpPr>
          <p:cNvPr id="7" name="Alt Başlık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tr-TR"/>
              <a:t>Alt Başlık</a:t>
            </a:r>
            <a:endParaRPr lang="tr-TR" dirty="0"/>
          </a:p>
        </p:txBody>
      </p:sp>
      <p:sp>
        <p:nvSpPr>
          <p:cNvPr id="3" name="İçerik Yer Tutucusu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4" name="Alt Bilgi Yer Tutucusu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tr-TR"/>
              <a:t>Alt bilgi ekleme</a:t>
            </a:r>
            <a:endParaRPr lang="tr-TR" dirty="0"/>
          </a:p>
        </p:txBody>
      </p:sp>
      <p:sp>
        <p:nvSpPr>
          <p:cNvPr id="5" name="Slayt Numarası Yer Tutucusu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tr-TR" smtClean="0"/>
              <a:pPr/>
              <a:t>‹#›</a:t>
            </a:fld>
            <a:endParaRPr lang="tr-TR" dirty="0"/>
          </a:p>
        </p:txBody>
      </p:sp>
    </p:spTree>
    <p:extLst>
      <p:ext uri="{BB962C8B-B14F-4D97-AF65-F5344CB8AC3E}">
        <p14:creationId xmlns:p14="http://schemas.microsoft.com/office/powerpoint/2010/main" val="173450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Dikdörtgen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7" name="Dikdörtgen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2" name="Başlık Yer Tutucusu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tr-TR"/>
              <a:t>Sayfa başlığını düzenlemek için tıklayın</a:t>
            </a:r>
            <a:endParaRPr lang="tr-TR" dirty="0"/>
          </a:p>
        </p:txBody>
      </p:sp>
      <p:sp>
        <p:nvSpPr>
          <p:cNvPr id="3" name="Metin Yer Tutucusu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tr-TR"/>
              <a:t>Asıl metin stillerini düzenle</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5" name="Alt Bilgi Yer Tutucusu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tr-TR"/>
              <a:t>Alt bilgi ekleme</a:t>
            </a:r>
            <a:endParaRPr lang="tr-TR" dirty="0"/>
          </a:p>
        </p:txBody>
      </p:sp>
      <p:sp>
        <p:nvSpPr>
          <p:cNvPr id="6" name="Slayt Numarası Yer Tutucusu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tr-TR" smtClean="0"/>
              <a:pPr/>
              <a:t>‹#›</a:t>
            </a:fld>
            <a:endParaRPr lang="tr-TR" dirty="0"/>
          </a:p>
        </p:txBody>
      </p:sp>
      <p:sp>
        <p:nvSpPr>
          <p:cNvPr id="4" name="Metin Kutusu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tr-TR" sz="1600" b="1" spc="-100">
                <a:solidFill>
                  <a:schemeClr val="tx1">
                    <a:lumMod val="50000"/>
                    <a:lumOff val="50000"/>
                  </a:schemeClr>
                </a:solidFill>
                <a:latin typeface="Corbel" panose="020B0503020204020204" pitchFamily="34" charset="0"/>
              </a:rPr>
              <a:t>FIRST UP</a:t>
            </a:r>
            <a:br>
              <a:rPr lang="tr-TR" sz="1600" b="1" spc="-100" baseline="0">
                <a:solidFill>
                  <a:schemeClr val="tx1">
                    <a:lumMod val="50000"/>
                    <a:lumOff val="50000"/>
                  </a:schemeClr>
                </a:solidFill>
                <a:latin typeface="Corbel" panose="020B0503020204020204" pitchFamily="34" charset="0"/>
              </a:rPr>
            </a:br>
            <a:r>
              <a:rPr lang="tr-TR" sz="1600" b="1" spc="-100">
                <a:solidFill>
                  <a:schemeClr val="accent1"/>
                </a:solidFill>
                <a:latin typeface="Corbel" panose="020B0503020204020204" pitchFamily="34" charset="0"/>
              </a:rPr>
              <a:t> </a:t>
            </a:r>
            <a:r>
              <a:rPr lang="tr-TR" sz="1600" b="1" spc="-100">
                <a:solidFill>
                  <a:schemeClr val="tx1"/>
                </a:solidFill>
                <a:latin typeface="Corbel" panose="020B0503020204020204" pitchFamily="34" charset="0"/>
              </a:rPr>
              <a:t>CONSULTANTS</a:t>
            </a:r>
            <a:endParaRPr lang="tr-TR" sz="1600" b="1" spc="-100" dirty="0">
              <a:solidFill>
                <a:schemeClr val="tx1"/>
              </a:solidFill>
              <a:latin typeface="Corbel" panose="020B0503020204020204" pitchFamily="34" charset="0"/>
            </a:endParaRPr>
          </a:p>
        </p:txBody>
      </p:sp>
      <p:sp>
        <p:nvSpPr>
          <p:cNvPr id="8" name="Dikdörtgen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0" name="Dikdörtgen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11" name="Dikdörtgen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409701" y="4376058"/>
            <a:ext cx="6798250" cy="2111828"/>
          </a:xfrm>
        </p:spPr>
        <p:txBody>
          <a:bodyPr rtlCol="0"/>
          <a:lstStyle/>
          <a:p>
            <a:pPr rtl="0">
              <a:lnSpc>
                <a:spcPts val="6000"/>
              </a:lnSpc>
            </a:pPr>
            <a:r>
              <a:rPr lang="tr-TR" sz="5400" dirty="0"/>
              <a:t>ÇOK DEĞİŞKENLİ İSTATİSTİKSEL ANALİZ</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311904" y="3820886"/>
            <a:ext cx="2668572" cy="2111828"/>
          </a:xfrm>
        </p:spPr>
        <p:txBody>
          <a:bodyPr rtlCol="0"/>
          <a:lstStyle/>
          <a:p>
            <a:pPr algn="ctr" rtl="0"/>
            <a:r>
              <a:rPr lang="tr-TR" sz="2400" dirty="0"/>
              <a:t>RÜMEYSA NAZLİ</a:t>
            </a:r>
          </a:p>
        </p:txBody>
      </p:sp>
      <p:pic>
        <p:nvPicPr>
          <p:cNvPr id="18" name="Resim Yer Tutucusu 17">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7908" r="37908"/>
          <a:stretch>
            <a:fillRect/>
          </a:stretch>
        </p:blipFill>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3363483" y="265336"/>
            <a:ext cx="5465033" cy="432000"/>
          </a:xfrm>
        </p:spPr>
        <p:txBody>
          <a:bodyPr rtlCol="0"/>
          <a:lstStyle/>
          <a:p>
            <a:pPr rtl="0"/>
            <a:r>
              <a:rPr lang="tr-TR" sz="2800" dirty="0" err="1"/>
              <a:t>age</a:t>
            </a:r>
            <a:r>
              <a:rPr lang="tr-TR" sz="2800" dirty="0"/>
              <a:t> değişkeni için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10</a:t>
            </a:fld>
            <a:endParaRPr lang="tr-TR" dirty="0"/>
          </a:p>
        </p:txBody>
      </p:sp>
      <p:sp>
        <p:nvSpPr>
          <p:cNvPr id="7" name="Dikdörtgen 6">
            <a:extLst>
              <a:ext uri="{FF2B5EF4-FFF2-40B4-BE49-F238E27FC236}">
                <a16:creationId xmlns:a16="http://schemas.microsoft.com/office/drawing/2014/main" id="{584A3E8C-FC6E-4CDC-B524-DB8B34F471CF}"/>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Resim 3">
            <a:extLst>
              <a:ext uri="{FF2B5EF4-FFF2-40B4-BE49-F238E27FC236}">
                <a16:creationId xmlns:a16="http://schemas.microsoft.com/office/drawing/2014/main" id="{8C8E3658-441D-408B-AFD1-FBBACA0A0B5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51117" y="2130640"/>
            <a:ext cx="4068989" cy="4185492"/>
          </a:xfrm>
          <a:prstGeom prst="rect">
            <a:avLst/>
          </a:prstGeom>
        </p:spPr>
      </p:pic>
      <p:sp>
        <p:nvSpPr>
          <p:cNvPr id="6" name="Metin Yer Tutucusu 2">
            <a:extLst>
              <a:ext uri="{FF2B5EF4-FFF2-40B4-BE49-F238E27FC236}">
                <a16:creationId xmlns:a16="http://schemas.microsoft.com/office/drawing/2014/main" id="{47004A73-943A-44D3-8292-ADD7179F0E83}"/>
              </a:ext>
            </a:extLst>
          </p:cNvPr>
          <p:cNvSpPr>
            <a:spLocks noGrp="1"/>
          </p:cNvSpPr>
          <p:nvPr>
            <p:ph type="body" sz="quarter" idx="32"/>
          </p:nvPr>
        </p:nvSpPr>
        <p:spPr>
          <a:xfrm>
            <a:off x="782474" y="956239"/>
            <a:ext cx="9198000" cy="759732"/>
          </a:xfrm>
        </p:spPr>
        <p:txBody>
          <a:bodyPr rtlCol="0"/>
          <a:lstStyle/>
          <a:p>
            <a:pPr algn="ctr" rtl="0"/>
            <a:r>
              <a:rPr lang="tr-TR" sz="2400" dirty="0"/>
              <a:t>Bağımsız değişkenlerimizden Age değişkeninin test üzerinden de normal dağıldığını söylemiştik.  QQ </a:t>
            </a:r>
            <a:r>
              <a:rPr lang="tr-TR" sz="2400" dirty="0" err="1"/>
              <a:t>plot</a:t>
            </a:r>
            <a:r>
              <a:rPr lang="tr-TR" sz="2400" dirty="0"/>
              <a:t> incelediğimizde bunu rahatça görebiliriz.</a:t>
            </a:r>
          </a:p>
        </p:txBody>
      </p:sp>
      <p:pic>
        <p:nvPicPr>
          <p:cNvPr id="9" name="Resim 8">
            <a:extLst>
              <a:ext uri="{FF2B5EF4-FFF2-40B4-BE49-F238E27FC236}">
                <a16:creationId xmlns:a16="http://schemas.microsoft.com/office/drawing/2014/main" id="{EE7BE03D-1CAA-4DE1-902B-7D5F0D92F58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220107" y="2130640"/>
            <a:ext cx="3966034" cy="4185492"/>
          </a:xfrm>
          <a:prstGeom prst="rect">
            <a:avLst/>
          </a:prstGeom>
        </p:spPr>
      </p:pic>
      <p:pic>
        <p:nvPicPr>
          <p:cNvPr id="10" name="Resim 9">
            <a:extLst>
              <a:ext uri="{FF2B5EF4-FFF2-40B4-BE49-F238E27FC236}">
                <a16:creationId xmlns:a16="http://schemas.microsoft.com/office/drawing/2014/main" id="{33713B4D-751E-4E61-B449-BB01D57F7C4D}"/>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8816" y="2130640"/>
            <a:ext cx="4042300" cy="4185492"/>
          </a:xfrm>
          <a:prstGeom prst="rect">
            <a:avLst/>
          </a:prstGeom>
        </p:spPr>
      </p:pic>
    </p:spTree>
    <p:extLst>
      <p:ext uri="{BB962C8B-B14F-4D97-AF65-F5344CB8AC3E}">
        <p14:creationId xmlns:p14="http://schemas.microsoft.com/office/powerpoint/2010/main" val="118541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2764567" y="240250"/>
            <a:ext cx="5846773" cy="432000"/>
          </a:xfrm>
        </p:spPr>
        <p:txBody>
          <a:bodyPr rtlCol="0"/>
          <a:lstStyle/>
          <a:p>
            <a:pPr rtl="0"/>
            <a:r>
              <a:rPr lang="tr-TR" sz="2800" dirty="0" err="1"/>
              <a:t>years</a:t>
            </a:r>
            <a:r>
              <a:rPr lang="tr-TR" sz="2800" dirty="0"/>
              <a:t> değişkeni için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11</a:t>
            </a:fld>
            <a:endParaRPr lang="tr-TR" dirty="0"/>
          </a:p>
        </p:txBody>
      </p:sp>
      <p:sp>
        <p:nvSpPr>
          <p:cNvPr id="7" name="Dikdörtgen 6">
            <a:extLst>
              <a:ext uri="{FF2B5EF4-FFF2-40B4-BE49-F238E27FC236}">
                <a16:creationId xmlns:a16="http://schemas.microsoft.com/office/drawing/2014/main" id="{584A3E8C-FC6E-4CDC-B524-DB8B34F471CF}"/>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Resim 3">
            <a:extLst>
              <a:ext uri="{FF2B5EF4-FFF2-40B4-BE49-F238E27FC236}">
                <a16:creationId xmlns:a16="http://schemas.microsoft.com/office/drawing/2014/main" id="{E65358B0-415B-4B68-A744-75B3BFE26CB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119239" y="2146405"/>
            <a:ext cx="4225771" cy="3862286"/>
          </a:xfrm>
          <a:prstGeom prst="rect">
            <a:avLst/>
          </a:prstGeom>
        </p:spPr>
      </p:pic>
      <p:sp>
        <p:nvSpPr>
          <p:cNvPr id="6" name="Metin Yer Tutucusu 2">
            <a:extLst>
              <a:ext uri="{FF2B5EF4-FFF2-40B4-BE49-F238E27FC236}">
                <a16:creationId xmlns:a16="http://schemas.microsoft.com/office/drawing/2014/main" id="{8CE8546D-1E92-44CE-9849-942DBA051B79}"/>
              </a:ext>
            </a:extLst>
          </p:cNvPr>
          <p:cNvSpPr>
            <a:spLocks noGrp="1"/>
          </p:cNvSpPr>
          <p:nvPr>
            <p:ph type="body" sz="quarter" idx="32"/>
          </p:nvPr>
        </p:nvSpPr>
        <p:spPr>
          <a:xfrm>
            <a:off x="765809" y="944709"/>
            <a:ext cx="9061771" cy="808637"/>
          </a:xfrm>
        </p:spPr>
        <p:txBody>
          <a:bodyPr rtlCol="0"/>
          <a:lstStyle/>
          <a:p>
            <a:pPr algn="ctr" rtl="0"/>
            <a:r>
              <a:rPr lang="tr-TR" sz="2400" dirty="0"/>
              <a:t>Bağımsız değişkenlerimizden </a:t>
            </a:r>
            <a:r>
              <a:rPr lang="tr-TR" sz="2400" dirty="0" err="1"/>
              <a:t>Years</a:t>
            </a:r>
            <a:r>
              <a:rPr lang="tr-TR" sz="2400" dirty="0"/>
              <a:t> değişkenini incelediğimizde QQ </a:t>
            </a:r>
            <a:r>
              <a:rPr lang="tr-TR" sz="2400" dirty="0" err="1"/>
              <a:t>plot’a</a:t>
            </a:r>
            <a:r>
              <a:rPr lang="tr-TR" sz="2400" dirty="0"/>
              <a:t> göre de normal dağıldığını görebiliriz.</a:t>
            </a:r>
          </a:p>
        </p:txBody>
      </p:sp>
      <p:pic>
        <p:nvPicPr>
          <p:cNvPr id="9" name="Resim 8">
            <a:extLst>
              <a:ext uri="{FF2B5EF4-FFF2-40B4-BE49-F238E27FC236}">
                <a16:creationId xmlns:a16="http://schemas.microsoft.com/office/drawing/2014/main" id="{1F005B5B-4798-4C0C-972B-948D41309002}"/>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345011" y="2146405"/>
            <a:ext cx="3846990" cy="3862286"/>
          </a:xfrm>
          <a:prstGeom prst="rect">
            <a:avLst/>
          </a:prstGeom>
        </p:spPr>
      </p:pic>
      <p:pic>
        <p:nvPicPr>
          <p:cNvPr id="10" name="Resim 9">
            <a:extLst>
              <a:ext uri="{FF2B5EF4-FFF2-40B4-BE49-F238E27FC236}">
                <a16:creationId xmlns:a16="http://schemas.microsoft.com/office/drawing/2014/main" id="{C235366E-C0BD-42B2-AFEC-8D6F4FEDBBCC}"/>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83876" y="2146405"/>
            <a:ext cx="4035363" cy="3877733"/>
          </a:xfrm>
          <a:prstGeom prst="rect">
            <a:avLst/>
          </a:prstGeom>
        </p:spPr>
      </p:pic>
    </p:spTree>
    <p:extLst>
      <p:ext uri="{BB962C8B-B14F-4D97-AF65-F5344CB8AC3E}">
        <p14:creationId xmlns:p14="http://schemas.microsoft.com/office/powerpoint/2010/main" val="178330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2491640" y="177611"/>
            <a:ext cx="6113103" cy="432000"/>
          </a:xfrm>
        </p:spPr>
        <p:txBody>
          <a:bodyPr rtlCol="0"/>
          <a:lstStyle/>
          <a:p>
            <a:pPr rtl="0"/>
            <a:r>
              <a:rPr lang="tr-TR" sz="2800" dirty="0" err="1"/>
              <a:t>beauty</a:t>
            </a:r>
            <a:r>
              <a:rPr lang="tr-TR" sz="2800" dirty="0"/>
              <a:t> değişkeni için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12</a:t>
            </a:fld>
            <a:endParaRPr lang="tr-TR" dirty="0"/>
          </a:p>
        </p:txBody>
      </p:sp>
      <p:sp>
        <p:nvSpPr>
          <p:cNvPr id="7" name="Dikdörtgen 6">
            <a:extLst>
              <a:ext uri="{FF2B5EF4-FFF2-40B4-BE49-F238E27FC236}">
                <a16:creationId xmlns:a16="http://schemas.microsoft.com/office/drawing/2014/main" id="{584A3E8C-FC6E-4CDC-B524-DB8B34F471CF}"/>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82A91636-518F-4B34-BEEE-5FDAE833B96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986073" y="1974592"/>
            <a:ext cx="4290877" cy="4125136"/>
          </a:xfrm>
          <a:prstGeom prst="rect">
            <a:avLst/>
          </a:prstGeom>
        </p:spPr>
      </p:pic>
      <p:sp>
        <p:nvSpPr>
          <p:cNvPr id="6" name="Metin Yer Tutucusu 2">
            <a:extLst>
              <a:ext uri="{FF2B5EF4-FFF2-40B4-BE49-F238E27FC236}">
                <a16:creationId xmlns:a16="http://schemas.microsoft.com/office/drawing/2014/main" id="{67BE7D14-997C-4EEF-8249-39B1CC03976B}"/>
              </a:ext>
            </a:extLst>
          </p:cNvPr>
          <p:cNvSpPr>
            <a:spLocks noGrp="1"/>
          </p:cNvSpPr>
          <p:nvPr>
            <p:ph type="body" sz="quarter" idx="32"/>
          </p:nvPr>
        </p:nvSpPr>
        <p:spPr>
          <a:xfrm>
            <a:off x="1141593" y="693668"/>
            <a:ext cx="8813196" cy="1079327"/>
          </a:xfrm>
        </p:spPr>
        <p:txBody>
          <a:bodyPr rtlCol="0"/>
          <a:lstStyle/>
          <a:p>
            <a:pPr algn="ctr" rtl="0"/>
            <a:r>
              <a:rPr lang="tr-TR" sz="2400" dirty="0"/>
              <a:t>Son bağımsız değişkenimiz olan </a:t>
            </a:r>
            <a:r>
              <a:rPr lang="tr-TR" sz="2400" dirty="0" err="1"/>
              <a:t>Beauty</a:t>
            </a:r>
            <a:r>
              <a:rPr lang="tr-TR" sz="2400" dirty="0"/>
              <a:t> değişkeninin teste göre normal dağılmadığını söylemiştik. Grafikleri incelediğimizde normal varsayabiliriz.</a:t>
            </a:r>
          </a:p>
        </p:txBody>
      </p:sp>
      <p:pic>
        <p:nvPicPr>
          <p:cNvPr id="9" name="Resim 8">
            <a:extLst>
              <a:ext uri="{FF2B5EF4-FFF2-40B4-BE49-F238E27FC236}">
                <a16:creationId xmlns:a16="http://schemas.microsoft.com/office/drawing/2014/main" id="{9070ABC8-C155-4F70-AE03-D392BE2F6AD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276951" y="1974592"/>
            <a:ext cx="3915049" cy="4125136"/>
          </a:xfrm>
          <a:prstGeom prst="rect">
            <a:avLst/>
          </a:prstGeom>
        </p:spPr>
      </p:pic>
      <p:pic>
        <p:nvPicPr>
          <p:cNvPr id="10" name="Resim 9">
            <a:extLst>
              <a:ext uri="{FF2B5EF4-FFF2-40B4-BE49-F238E27FC236}">
                <a16:creationId xmlns:a16="http://schemas.microsoft.com/office/drawing/2014/main" id="{95CE8C23-1EC4-4810-B0A3-C9C6130976B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1024" y="1974592"/>
            <a:ext cx="3915050" cy="4125136"/>
          </a:xfrm>
          <a:prstGeom prst="rect">
            <a:avLst/>
          </a:prstGeom>
        </p:spPr>
      </p:pic>
    </p:spTree>
    <p:extLst>
      <p:ext uri="{BB962C8B-B14F-4D97-AF65-F5344CB8AC3E}">
        <p14:creationId xmlns:p14="http://schemas.microsoft.com/office/powerpoint/2010/main" val="260252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516613" y="4761764"/>
            <a:ext cx="6798250" cy="1674470"/>
          </a:xfrm>
        </p:spPr>
        <p:txBody>
          <a:bodyPr rtlCol="0"/>
          <a:lstStyle/>
          <a:p>
            <a:pPr rtl="0">
              <a:lnSpc>
                <a:spcPts val="6000"/>
              </a:lnSpc>
            </a:pPr>
            <a:r>
              <a:rPr lang="tr-TR" dirty="0"/>
              <a:t>Aykırı gözlem</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a:t>.</a:t>
            </a:r>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13</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outlier ile ilgili görsel sonucu">
            <a:extLst>
              <a:ext uri="{FF2B5EF4-FFF2-40B4-BE49-F238E27FC236}">
                <a16:creationId xmlns:a16="http://schemas.microsoft.com/office/drawing/2014/main" id="{C9E075E1-49EF-4E27-BFD9-27C352BD2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265" y="4689651"/>
            <a:ext cx="2456210" cy="171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104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14</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9D771E6B-E0DB-4AC7-9929-C46B84596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92" y="932775"/>
            <a:ext cx="4620885" cy="2842842"/>
          </a:xfrm>
          <a:prstGeom prst="rect">
            <a:avLst/>
          </a:prstGeom>
        </p:spPr>
      </p:pic>
      <p:pic>
        <p:nvPicPr>
          <p:cNvPr id="15" name="Resim 14">
            <a:extLst>
              <a:ext uri="{FF2B5EF4-FFF2-40B4-BE49-F238E27FC236}">
                <a16:creationId xmlns:a16="http://schemas.microsoft.com/office/drawing/2014/main" id="{80CC6D69-93E6-421B-86CD-9A3F7EB6C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7915" y="277434"/>
            <a:ext cx="4958121" cy="4153525"/>
          </a:xfrm>
          <a:prstGeom prst="rect">
            <a:avLst/>
          </a:prstGeom>
        </p:spPr>
      </p:pic>
      <p:sp>
        <p:nvSpPr>
          <p:cNvPr id="17" name="Metin Yer Tutucusu 2">
            <a:extLst>
              <a:ext uri="{FF2B5EF4-FFF2-40B4-BE49-F238E27FC236}">
                <a16:creationId xmlns:a16="http://schemas.microsoft.com/office/drawing/2014/main" id="{CD926F8A-0DBC-47DD-969D-5BF9D1331C60}"/>
              </a:ext>
            </a:extLst>
          </p:cNvPr>
          <p:cNvSpPr txBox="1">
            <a:spLocks/>
          </p:cNvSpPr>
          <p:nvPr/>
        </p:nvSpPr>
        <p:spPr>
          <a:xfrm>
            <a:off x="389674" y="4606800"/>
            <a:ext cx="9385670" cy="197376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000" dirty="0" err="1"/>
              <a:t>Mahalanobis</a:t>
            </a:r>
            <a:r>
              <a:rPr lang="tr-TR" sz="2000" dirty="0"/>
              <a:t> uzaklığı hesaplamamıza göre veride 6 tane aykırı gözlem bulunmaktadır. Aykırı gözlemler için bazı çözüm önerileri;</a:t>
            </a:r>
          </a:p>
          <a:p>
            <a:pPr marL="342900" indent="-342900" algn="ctr">
              <a:buFont typeface="Arial" panose="020B0604020202020204" pitchFamily="34" charset="0"/>
              <a:buChar char="•"/>
            </a:pPr>
            <a:r>
              <a:rPr lang="tr-TR" sz="2000" dirty="0"/>
              <a:t>Eğer aykırı gözlem nadir görünüyor ise veriden çıkartabiliriz.</a:t>
            </a:r>
          </a:p>
          <a:p>
            <a:pPr marL="342900" indent="-342900" algn="ctr">
              <a:buFont typeface="Arial" panose="020B0604020202020204" pitchFamily="34" charset="0"/>
              <a:buChar char="•"/>
            </a:pPr>
            <a:r>
              <a:rPr lang="tr-TR" sz="2000" dirty="0"/>
              <a:t>Normalliği bozduğu durumda dönüşüm uygulayabiliriz.</a:t>
            </a:r>
          </a:p>
          <a:p>
            <a:pPr marL="342900" indent="-342900" algn="ctr">
              <a:buFont typeface="Arial" panose="020B0604020202020204" pitchFamily="34" charset="0"/>
              <a:buChar char="•"/>
            </a:pPr>
            <a:r>
              <a:rPr lang="tr-TR" sz="2000" dirty="0" err="1"/>
              <a:t>Robust</a:t>
            </a:r>
            <a:r>
              <a:rPr lang="tr-TR" sz="2000" dirty="0"/>
              <a:t> regresyon yöntemiyle işlemlerimizin aykırı gözlemlerden etkilenmemesini sağlayabiliriz.</a:t>
            </a:r>
            <a:br>
              <a:rPr lang="tr-TR" sz="2000" dirty="0"/>
            </a:br>
            <a:endParaRPr lang="tr-TR" sz="2000" dirty="0"/>
          </a:p>
        </p:txBody>
      </p:sp>
    </p:spTree>
    <p:extLst>
      <p:ext uri="{BB962C8B-B14F-4D97-AF65-F5344CB8AC3E}">
        <p14:creationId xmlns:p14="http://schemas.microsoft.com/office/powerpoint/2010/main" val="2685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516613" y="4761764"/>
            <a:ext cx="6798250" cy="1674470"/>
          </a:xfrm>
        </p:spPr>
        <p:txBody>
          <a:bodyPr rtlCol="0"/>
          <a:lstStyle/>
          <a:p>
            <a:pPr rtl="0">
              <a:lnSpc>
                <a:spcPts val="6000"/>
              </a:lnSpc>
            </a:pPr>
            <a:r>
              <a:rPr lang="tr-TR" sz="5900" dirty="0" err="1"/>
              <a:t>Multıcolınearıty</a:t>
            </a:r>
            <a:endParaRPr lang="tr-TR" sz="5900" dirty="0"/>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a:t>*</a:t>
            </a:r>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15</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098" name="Picture 2" descr="multicollinearity ile ilgili görsel sonucu">
            <a:extLst>
              <a:ext uri="{FF2B5EF4-FFF2-40B4-BE49-F238E27FC236}">
                <a16:creationId xmlns:a16="http://schemas.microsoft.com/office/drawing/2014/main" id="{5D7617DF-B1B9-4CA4-A93A-D23668687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265" y="4489354"/>
            <a:ext cx="2456209" cy="204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9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16</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a:extLst>
              <a:ext uri="{FF2B5EF4-FFF2-40B4-BE49-F238E27FC236}">
                <a16:creationId xmlns:a16="http://schemas.microsoft.com/office/drawing/2014/main" id="{C6581036-0D31-4B85-9694-3F1613923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78" y="4834022"/>
            <a:ext cx="6758913" cy="1842052"/>
          </a:xfrm>
          <a:prstGeom prst="rect">
            <a:avLst/>
          </a:prstGeom>
        </p:spPr>
      </p:pic>
      <p:sp>
        <p:nvSpPr>
          <p:cNvPr id="11" name="Dikdörtgen 10">
            <a:extLst>
              <a:ext uri="{FF2B5EF4-FFF2-40B4-BE49-F238E27FC236}">
                <a16:creationId xmlns:a16="http://schemas.microsoft.com/office/drawing/2014/main" id="{E119F173-524D-4443-B45C-C34B4423C0F2}"/>
              </a:ext>
            </a:extLst>
          </p:cNvPr>
          <p:cNvSpPr/>
          <p:nvPr/>
        </p:nvSpPr>
        <p:spPr>
          <a:xfrm>
            <a:off x="6489574" y="5620517"/>
            <a:ext cx="559293" cy="834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CFE27D39-A6B8-4CC6-9466-FE584EAC3E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988" y="62144"/>
            <a:ext cx="6267712" cy="4771877"/>
          </a:xfrm>
          <a:prstGeom prst="rect">
            <a:avLst/>
          </a:prstGeom>
        </p:spPr>
      </p:pic>
      <p:sp>
        <p:nvSpPr>
          <p:cNvPr id="15" name="Metin Yer Tutucusu 2">
            <a:extLst>
              <a:ext uri="{FF2B5EF4-FFF2-40B4-BE49-F238E27FC236}">
                <a16:creationId xmlns:a16="http://schemas.microsoft.com/office/drawing/2014/main" id="{58E2AA3E-4D26-4DE2-91E9-182279C18942}"/>
              </a:ext>
            </a:extLst>
          </p:cNvPr>
          <p:cNvSpPr>
            <a:spLocks noGrp="1"/>
          </p:cNvSpPr>
          <p:nvPr>
            <p:ph type="body" sz="quarter" idx="32"/>
          </p:nvPr>
        </p:nvSpPr>
        <p:spPr>
          <a:xfrm>
            <a:off x="218936" y="278363"/>
            <a:ext cx="3483052" cy="4555658"/>
          </a:xfrm>
        </p:spPr>
        <p:txBody>
          <a:bodyPr rtlCol="0"/>
          <a:lstStyle/>
          <a:p>
            <a:pPr algn="ctr"/>
            <a:r>
              <a:rPr lang="tr-TR" sz="2000" dirty="0"/>
              <a:t>Çoklu </a:t>
            </a:r>
            <a:r>
              <a:rPr lang="tr-TR" sz="2000" dirty="0" err="1"/>
              <a:t>doğrusallık</a:t>
            </a:r>
            <a:r>
              <a:rPr lang="tr-TR" sz="2000" dirty="0"/>
              <a:t>, bağımsız değişkenler arasında çok yüksek karşılıklı ilişkilerin veya ilişkiler arası bir durumdur. Bu nedenle verilerdeki bir tür rahatsızlıktır ve verilerde mevcutsa veriler hakkında yapılan istatistiksel çıkarımlar güvenilir olmayabilir. Yandaki grafik değişkenler arası korelasyon değerlerini göstermektedir. Örneğin; </a:t>
            </a:r>
          </a:p>
          <a:p>
            <a:pPr marL="342900" indent="-342900" algn="ctr">
              <a:buFont typeface="Arial" panose="020B0604020202020204" pitchFamily="34" charset="0"/>
              <a:buChar char="•"/>
            </a:pPr>
            <a:r>
              <a:rPr lang="tr-TR" sz="2000" dirty="0" err="1"/>
              <a:t>Years</a:t>
            </a:r>
            <a:r>
              <a:rPr lang="tr-TR" sz="2000" dirty="0"/>
              <a:t> ve Age değişkenleri arasında % 94,9</a:t>
            </a:r>
          </a:p>
          <a:p>
            <a:pPr marL="342900" indent="-342900" algn="ctr">
              <a:buFont typeface="Arial" panose="020B0604020202020204" pitchFamily="34" charset="0"/>
              <a:buChar char="•"/>
            </a:pPr>
            <a:r>
              <a:rPr lang="tr-TR" sz="2000" dirty="0" err="1"/>
              <a:t>Beauty</a:t>
            </a:r>
            <a:r>
              <a:rPr lang="tr-TR" sz="2000" dirty="0"/>
              <a:t> ve Age arasında %25,1 ilişki vardır.</a:t>
            </a:r>
          </a:p>
          <a:p>
            <a:pPr algn="ctr"/>
            <a:r>
              <a:rPr lang="tr-TR" sz="2000" dirty="0"/>
              <a:t> </a:t>
            </a:r>
          </a:p>
        </p:txBody>
      </p:sp>
      <p:sp>
        <p:nvSpPr>
          <p:cNvPr id="22" name="Metin Yer Tutucusu 2">
            <a:extLst>
              <a:ext uri="{FF2B5EF4-FFF2-40B4-BE49-F238E27FC236}">
                <a16:creationId xmlns:a16="http://schemas.microsoft.com/office/drawing/2014/main" id="{C03B0831-8958-4CC9-95F9-E01A1D6E7D1F}"/>
              </a:ext>
            </a:extLst>
          </p:cNvPr>
          <p:cNvSpPr txBox="1">
            <a:spLocks/>
          </p:cNvSpPr>
          <p:nvPr/>
        </p:nvSpPr>
        <p:spPr>
          <a:xfrm>
            <a:off x="7255799" y="4933132"/>
            <a:ext cx="2577993" cy="164383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dirty="0" err="1"/>
              <a:t>Vif</a:t>
            </a:r>
            <a:r>
              <a:rPr lang="tr-TR" dirty="0"/>
              <a:t> değerinin 10’dan büyük olması </a:t>
            </a:r>
            <a:r>
              <a:rPr lang="tr-TR" dirty="0" err="1"/>
              <a:t>multicolinearity</a:t>
            </a:r>
            <a:r>
              <a:rPr lang="tr-TR" dirty="0"/>
              <a:t> sorununa işarettir. </a:t>
            </a:r>
            <a:r>
              <a:rPr lang="tr-TR" dirty="0" err="1"/>
              <a:t>Vif</a:t>
            </a:r>
            <a:r>
              <a:rPr lang="tr-TR" dirty="0"/>
              <a:t> değerlerine göre modelimizde </a:t>
            </a:r>
            <a:r>
              <a:rPr lang="tr-TR" dirty="0" err="1"/>
              <a:t>multicolinearity</a:t>
            </a:r>
            <a:r>
              <a:rPr lang="tr-TR" dirty="0"/>
              <a:t> sorunu yoktur diyebiliriz.</a:t>
            </a:r>
          </a:p>
        </p:txBody>
      </p:sp>
    </p:spTree>
    <p:extLst>
      <p:ext uri="{BB962C8B-B14F-4D97-AF65-F5344CB8AC3E}">
        <p14:creationId xmlns:p14="http://schemas.microsoft.com/office/powerpoint/2010/main" val="75038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1737DA0F-B2C4-4840-AACC-FCCC344DDFE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71" r="14371"/>
          <a:stretch>
            <a:fillRect/>
          </a:stretch>
        </p:blipFill>
        <p:spPr/>
      </p:pic>
      <p:sp>
        <p:nvSpPr>
          <p:cNvPr id="6" name="Slayt Numarası Yer Tutucusu 5">
            <a:extLst>
              <a:ext uri="{FF2B5EF4-FFF2-40B4-BE49-F238E27FC236}">
                <a16:creationId xmlns:a16="http://schemas.microsoft.com/office/drawing/2014/main" id="{70202D98-AA1E-41BB-B94E-180311759C13}"/>
              </a:ext>
            </a:extLst>
          </p:cNvPr>
          <p:cNvSpPr>
            <a:spLocks noGrp="1"/>
          </p:cNvSpPr>
          <p:nvPr>
            <p:ph type="sldNum" sz="quarter" idx="15"/>
          </p:nvPr>
        </p:nvSpPr>
        <p:spPr>
          <a:xfrm>
            <a:off x="11447502" y="6401750"/>
            <a:ext cx="278418" cy="274324"/>
          </a:xfrm>
        </p:spPr>
        <p:txBody>
          <a:bodyPr rtlCol="0"/>
          <a:lstStyle/>
          <a:p>
            <a:pPr rtl="0"/>
            <a:fld id="{19B51A1E-902D-48AF-9020-955120F399B6}" type="slidenum">
              <a:rPr lang="tr-TR" smtClean="0"/>
              <a:pPr rtl="0"/>
              <a:t>17</a:t>
            </a:fld>
            <a:endParaRPr lang="tr-TR" dirty="0"/>
          </a:p>
        </p:txBody>
      </p:sp>
      <p:sp>
        <p:nvSpPr>
          <p:cNvPr id="7" name="Metin Yer Tutucusu 2">
            <a:extLst>
              <a:ext uri="{FF2B5EF4-FFF2-40B4-BE49-F238E27FC236}">
                <a16:creationId xmlns:a16="http://schemas.microsoft.com/office/drawing/2014/main" id="{15074376-CFAA-4F7E-B11E-1C19CC3A21C1}"/>
              </a:ext>
            </a:extLst>
          </p:cNvPr>
          <p:cNvSpPr txBox="1">
            <a:spLocks/>
          </p:cNvSpPr>
          <p:nvPr/>
        </p:nvSpPr>
        <p:spPr>
          <a:xfrm>
            <a:off x="243747" y="1521736"/>
            <a:ext cx="5852253" cy="4346404"/>
          </a:xfrm>
          <a:prstGeom prst="rect">
            <a:avLst/>
          </a:prstGeom>
        </p:spPr>
        <p:txBody>
          <a:bodyPr rtlCol="0"/>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tr-TR" sz="2200" b="1" dirty="0" err="1"/>
              <a:t>Multicolinearity</a:t>
            </a:r>
            <a:r>
              <a:rPr lang="tr-TR" sz="2200" b="1" dirty="0"/>
              <a:t> Probleminin Sonuçları</a:t>
            </a:r>
          </a:p>
          <a:p>
            <a:pPr marL="0" indent="0" algn="ctr">
              <a:buNone/>
            </a:pPr>
            <a:r>
              <a:rPr lang="tr-TR" sz="2200" dirty="0"/>
              <a:t>Regresyon çözümlemesinde </a:t>
            </a:r>
            <a:r>
              <a:rPr lang="tr-TR" sz="2200" dirty="0" err="1"/>
              <a:t>multicolinearity</a:t>
            </a:r>
            <a:r>
              <a:rPr lang="tr-TR" sz="2200" dirty="0"/>
              <a:t> problemi bazı sonuçlara yol açar. </a:t>
            </a:r>
          </a:p>
          <a:p>
            <a:pPr algn="ctr">
              <a:buFont typeface="Wingdings" panose="05000000000000000000" pitchFamily="2" charset="2"/>
              <a:buChar char="ü"/>
            </a:pPr>
            <a:r>
              <a:rPr lang="tr-TR" sz="2200" dirty="0" err="1"/>
              <a:t>Multicolinearity</a:t>
            </a:r>
            <a:r>
              <a:rPr lang="tr-TR" sz="2200" dirty="0"/>
              <a:t> durumunda regresyon katsayıları anlamsız ve bu katsayıların standart hataları da büyük olmaktadır. Bu da </a:t>
            </a:r>
            <a:r>
              <a:rPr lang="tr-TR" sz="2200" dirty="0" err="1"/>
              <a:t>multicolinearity</a:t>
            </a:r>
            <a:r>
              <a:rPr lang="tr-TR" sz="2200" dirty="0"/>
              <a:t> halinde regresyon katsayılarının </a:t>
            </a:r>
            <a:r>
              <a:rPr lang="tr-TR" sz="2200" dirty="0" err="1"/>
              <a:t>varyans</a:t>
            </a:r>
            <a:r>
              <a:rPr lang="tr-TR" sz="2200" dirty="0"/>
              <a:t> ve </a:t>
            </a:r>
            <a:r>
              <a:rPr lang="tr-TR" sz="2200" dirty="0" err="1"/>
              <a:t>kovaryanslarını</a:t>
            </a:r>
            <a:r>
              <a:rPr lang="tr-TR" sz="2200" dirty="0"/>
              <a:t> arttırmaktadır.</a:t>
            </a:r>
          </a:p>
          <a:p>
            <a:pPr algn="ctr">
              <a:buFont typeface="Wingdings" panose="05000000000000000000" pitchFamily="2" charset="2"/>
              <a:buChar char="ü"/>
            </a:pPr>
            <a:r>
              <a:rPr lang="tr-TR" sz="2200" dirty="0"/>
              <a:t>Modelin belirtme katsayısı R</a:t>
            </a:r>
            <a:r>
              <a:rPr lang="tr-TR" sz="2200" baseline="30000" dirty="0"/>
              <a:t>2  </a:t>
            </a:r>
            <a:r>
              <a:rPr lang="tr-TR" sz="2200" dirty="0"/>
              <a:t> değeri yüksek, ancak bağımsız değişkenlerden hiçbiri veya çok azı t testine göre anlamlı olmaktadır. </a:t>
            </a:r>
          </a:p>
        </p:txBody>
      </p:sp>
      <p:sp>
        <p:nvSpPr>
          <p:cNvPr id="5" name="Dikdörtgen 4">
            <a:extLst>
              <a:ext uri="{FF2B5EF4-FFF2-40B4-BE49-F238E27FC236}">
                <a16:creationId xmlns:a16="http://schemas.microsoft.com/office/drawing/2014/main" id="{F07A9298-18DA-443E-A4EC-AA97B89329AA}"/>
              </a:ext>
            </a:extLst>
          </p:cNvPr>
          <p:cNvSpPr/>
          <p:nvPr/>
        </p:nvSpPr>
        <p:spPr>
          <a:xfrm>
            <a:off x="9994328" y="6208872"/>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66521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6055"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165873" y="4394447"/>
            <a:ext cx="7146187" cy="2144465"/>
          </a:xfrm>
        </p:spPr>
        <p:txBody>
          <a:bodyPr rtlCol="0"/>
          <a:lstStyle/>
          <a:p>
            <a:pPr rtl="0">
              <a:lnSpc>
                <a:spcPts val="6000"/>
              </a:lnSpc>
            </a:pPr>
            <a:r>
              <a:rPr lang="tr-TR" dirty="0"/>
              <a:t>Eksik gözlem tamamlama</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a:t>*</a:t>
            </a:r>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18</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10015109"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26" name="Picture 2" descr="missing value ile ilgili görsel sonucu">
            <a:extLst>
              <a:ext uri="{FF2B5EF4-FFF2-40B4-BE49-F238E27FC236}">
                <a16:creationId xmlns:a16="http://schemas.microsoft.com/office/drawing/2014/main" id="{8B125DB1-E2D6-4FE0-9571-EA9CEE17E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7192" y="4204948"/>
            <a:ext cx="2476500" cy="205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41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A5083B-CC27-4F1C-AD03-E3DBEC1C9E78}"/>
              </a:ext>
            </a:extLst>
          </p:cNvPr>
          <p:cNvSpPr>
            <a:spLocks noGrp="1"/>
          </p:cNvSpPr>
          <p:nvPr>
            <p:ph type="title"/>
          </p:nvPr>
        </p:nvSpPr>
        <p:spPr>
          <a:xfrm>
            <a:off x="359546" y="285673"/>
            <a:ext cx="9856187" cy="432000"/>
          </a:xfrm>
        </p:spPr>
        <p:txBody>
          <a:bodyPr rtlCol="0"/>
          <a:lstStyle/>
          <a:p>
            <a:pPr rtl="0"/>
            <a:r>
              <a:rPr lang="tr-TR" dirty="0"/>
              <a:t>Kayıp gözlemlerin rastgele olması durumu</a:t>
            </a:r>
          </a:p>
        </p:txBody>
      </p:sp>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19</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5" name="Resim 14">
            <a:extLst>
              <a:ext uri="{FF2B5EF4-FFF2-40B4-BE49-F238E27FC236}">
                <a16:creationId xmlns:a16="http://schemas.microsoft.com/office/drawing/2014/main" id="{72C7E5F8-0E33-44E9-96B3-859CBC491B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470" y="1018141"/>
            <a:ext cx="3844463" cy="2037067"/>
          </a:xfrm>
          <a:prstGeom prst="rect">
            <a:avLst/>
          </a:prstGeom>
        </p:spPr>
      </p:pic>
      <p:pic>
        <p:nvPicPr>
          <p:cNvPr id="16" name="Resim 15">
            <a:extLst>
              <a:ext uri="{FF2B5EF4-FFF2-40B4-BE49-F238E27FC236}">
                <a16:creationId xmlns:a16="http://schemas.microsoft.com/office/drawing/2014/main" id="{CF6CD081-4942-4570-BE1A-48139C330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598" y="3944506"/>
            <a:ext cx="6095776" cy="2265794"/>
          </a:xfrm>
          <a:prstGeom prst="rect">
            <a:avLst/>
          </a:prstGeom>
        </p:spPr>
      </p:pic>
      <p:sp>
        <p:nvSpPr>
          <p:cNvPr id="17" name="Dikdörtgen 16">
            <a:extLst>
              <a:ext uri="{FF2B5EF4-FFF2-40B4-BE49-F238E27FC236}">
                <a16:creationId xmlns:a16="http://schemas.microsoft.com/office/drawing/2014/main" id="{9FA41BA8-5460-4AA6-8E16-0D10EBD826AA}"/>
              </a:ext>
            </a:extLst>
          </p:cNvPr>
          <p:cNvSpPr/>
          <p:nvPr/>
        </p:nvSpPr>
        <p:spPr>
          <a:xfrm>
            <a:off x="1748902" y="4913808"/>
            <a:ext cx="905984" cy="1123007"/>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Metin Yer Tutucusu 2">
            <a:extLst>
              <a:ext uri="{FF2B5EF4-FFF2-40B4-BE49-F238E27FC236}">
                <a16:creationId xmlns:a16="http://schemas.microsoft.com/office/drawing/2014/main" id="{66F8D328-FE90-449C-91B0-9D307DCC70F3}"/>
              </a:ext>
            </a:extLst>
          </p:cNvPr>
          <p:cNvSpPr txBox="1">
            <a:spLocks/>
          </p:cNvSpPr>
          <p:nvPr/>
        </p:nvSpPr>
        <p:spPr>
          <a:xfrm>
            <a:off x="936017" y="1018141"/>
            <a:ext cx="4639378" cy="276056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900" dirty="0"/>
              <a:t>H0: Veriler tamamen rastgele olarak eksiktir.</a:t>
            </a:r>
          </a:p>
          <a:p>
            <a:pPr algn="ctr"/>
            <a:r>
              <a:rPr lang="tr-TR" sz="1900" dirty="0"/>
              <a:t>H1: Veriler rastgele olarak eksik değildir.</a:t>
            </a:r>
          </a:p>
          <a:p>
            <a:pPr algn="ctr"/>
            <a:r>
              <a:rPr lang="tr-TR" sz="2400" dirty="0"/>
              <a:t>Yaptığımız </a:t>
            </a:r>
            <a:r>
              <a:rPr lang="tr-TR" sz="2400" dirty="0" err="1"/>
              <a:t>Little’s</a:t>
            </a:r>
            <a:r>
              <a:rPr lang="tr-TR" sz="2400" dirty="0"/>
              <a:t>  MCAR testine göre </a:t>
            </a:r>
            <a:r>
              <a:rPr lang="tr-TR" sz="2400" dirty="0" err="1"/>
              <a:t>sign</a:t>
            </a:r>
            <a:r>
              <a:rPr lang="tr-TR" sz="2400" dirty="0"/>
              <a:t>. değerimiz 0.05’ten büyük olduğu için tamamen rastgele eksik olduklarını söyleyebiliriz.</a:t>
            </a:r>
          </a:p>
          <a:p>
            <a:pPr algn="ctr"/>
            <a:endParaRPr lang="tr-TR" sz="2200" dirty="0"/>
          </a:p>
        </p:txBody>
      </p:sp>
      <p:sp>
        <p:nvSpPr>
          <p:cNvPr id="22" name="Dikdörtgen 21">
            <a:extLst>
              <a:ext uri="{FF2B5EF4-FFF2-40B4-BE49-F238E27FC236}">
                <a16:creationId xmlns:a16="http://schemas.microsoft.com/office/drawing/2014/main" id="{65F8F04F-363B-4834-A369-F2B8FD3F805F}"/>
              </a:ext>
            </a:extLst>
          </p:cNvPr>
          <p:cNvSpPr/>
          <p:nvPr/>
        </p:nvSpPr>
        <p:spPr>
          <a:xfrm>
            <a:off x="7014512" y="2716566"/>
            <a:ext cx="845678" cy="246764"/>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3" name="Metin Yer Tutucusu 2">
            <a:extLst>
              <a:ext uri="{FF2B5EF4-FFF2-40B4-BE49-F238E27FC236}">
                <a16:creationId xmlns:a16="http://schemas.microsoft.com/office/drawing/2014/main" id="{748E2FF8-C95C-4D21-8F36-1C0AC5A617BA}"/>
              </a:ext>
            </a:extLst>
          </p:cNvPr>
          <p:cNvSpPr txBox="1">
            <a:spLocks/>
          </p:cNvSpPr>
          <p:nvPr/>
        </p:nvSpPr>
        <p:spPr>
          <a:xfrm>
            <a:off x="6398332" y="3802793"/>
            <a:ext cx="3419601" cy="256282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dirty="0"/>
              <a:t>Değişkenlerimizden </a:t>
            </a:r>
          </a:p>
          <a:p>
            <a:pPr algn="ctr"/>
            <a:r>
              <a:rPr lang="tr-TR" sz="2200" dirty="0" err="1"/>
              <a:t>Salary</a:t>
            </a:r>
            <a:r>
              <a:rPr lang="tr-TR" sz="2200" dirty="0"/>
              <a:t> = 28</a:t>
            </a:r>
          </a:p>
          <a:p>
            <a:pPr algn="ctr"/>
            <a:r>
              <a:rPr lang="tr-TR" sz="2200" dirty="0"/>
              <a:t>Age = 22 </a:t>
            </a:r>
          </a:p>
          <a:p>
            <a:pPr algn="ctr"/>
            <a:r>
              <a:rPr lang="tr-TR" sz="2200" dirty="0" err="1"/>
              <a:t>Years</a:t>
            </a:r>
            <a:r>
              <a:rPr lang="tr-TR" sz="2200" dirty="0"/>
              <a:t> = 25 </a:t>
            </a:r>
          </a:p>
          <a:p>
            <a:pPr algn="ctr"/>
            <a:r>
              <a:rPr lang="tr-TR" sz="2200" dirty="0" err="1"/>
              <a:t>Beauty</a:t>
            </a:r>
            <a:r>
              <a:rPr lang="tr-TR" sz="2200" dirty="0"/>
              <a:t> = 18</a:t>
            </a:r>
          </a:p>
          <a:p>
            <a:pPr algn="ctr"/>
            <a:r>
              <a:rPr lang="tr-TR" sz="2200" dirty="0"/>
              <a:t>Tane kayıp gözleme sahiptir.</a:t>
            </a:r>
          </a:p>
        </p:txBody>
      </p:sp>
    </p:spTree>
    <p:extLst>
      <p:ext uri="{BB962C8B-B14F-4D97-AF65-F5344CB8AC3E}">
        <p14:creationId xmlns:p14="http://schemas.microsoft.com/office/powerpoint/2010/main" val="364276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516613" y="4761764"/>
            <a:ext cx="6798250" cy="1674470"/>
          </a:xfrm>
        </p:spPr>
        <p:txBody>
          <a:bodyPr rtlCol="0"/>
          <a:lstStyle/>
          <a:p>
            <a:pPr rtl="0">
              <a:lnSpc>
                <a:spcPts val="6000"/>
              </a:lnSpc>
            </a:pPr>
            <a:r>
              <a:rPr lang="tr-TR" dirty="0"/>
              <a:t>VERİ TANIMI</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err="1"/>
              <a:t>Supermodel.sav</a:t>
            </a:r>
            <a:endParaRPr lang="tr-TR" dirty="0"/>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2</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1769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69700" y="0"/>
            <a:ext cx="2222300"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20</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94328"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087E1666-582F-4EA3-9339-028537EDC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983" y="577048"/>
            <a:ext cx="7988818" cy="5086971"/>
          </a:xfrm>
          <a:prstGeom prst="rect">
            <a:avLst/>
          </a:prstGeom>
        </p:spPr>
      </p:pic>
      <p:sp>
        <p:nvSpPr>
          <p:cNvPr id="12" name="Dikdörtgen 11">
            <a:extLst>
              <a:ext uri="{FF2B5EF4-FFF2-40B4-BE49-F238E27FC236}">
                <a16:creationId xmlns:a16="http://schemas.microsoft.com/office/drawing/2014/main" id="{6B34E072-A926-4075-BE56-F5BFC47DEED8}"/>
              </a:ext>
            </a:extLst>
          </p:cNvPr>
          <p:cNvSpPr/>
          <p:nvPr/>
        </p:nvSpPr>
        <p:spPr>
          <a:xfrm>
            <a:off x="1298155" y="1802183"/>
            <a:ext cx="877742" cy="275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Dikdörtgen 20">
            <a:extLst>
              <a:ext uri="{FF2B5EF4-FFF2-40B4-BE49-F238E27FC236}">
                <a16:creationId xmlns:a16="http://schemas.microsoft.com/office/drawing/2014/main" id="{3C0C62DC-FA20-4CE8-93E1-013722C56C47}"/>
              </a:ext>
            </a:extLst>
          </p:cNvPr>
          <p:cNvSpPr/>
          <p:nvPr/>
        </p:nvSpPr>
        <p:spPr>
          <a:xfrm>
            <a:off x="4860506" y="1802182"/>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39" name="Dikdörtgen 38">
            <a:extLst>
              <a:ext uri="{FF2B5EF4-FFF2-40B4-BE49-F238E27FC236}">
                <a16:creationId xmlns:a16="http://schemas.microsoft.com/office/drawing/2014/main" id="{6D20C07B-D4B1-4343-A816-F5B0E18D4BFF}"/>
              </a:ext>
            </a:extLst>
          </p:cNvPr>
          <p:cNvSpPr/>
          <p:nvPr/>
        </p:nvSpPr>
        <p:spPr>
          <a:xfrm>
            <a:off x="2175897" y="2077375"/>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ikdörtgen 44">
            <a:extLst>
              <a:ext uri="{FF2B5EF4-FFF2-40B4-BE49-F238E27FC236}">
                <a16:creationId xmlns:a16="http://schemas.microsoft.com/office/drawing/2014/main" id="{B37BF57B-ED0F-4275-BB22-1538DEF71FCB}"/>
              </a:ext>
            </a:extLst>
          </p:cNvPr>
          <p:cNvSpPr/>
          <p:nvPr/>
        </p:nvSpPr>
        <p:spPr>
          <a:xfrm>
            <a:off x="3062517" y="1350886"/>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ikdörtgen 46">
            <a:extLst>
              <a:ext uri="{FF2B5EF4-FFF2-40B4-BE49-F238E27FC236}">
                <a16:creationId xmlns:a16="http://schemas.microsoft.com/office/drawing/2014/main" id="{5B5D8897-4F22-40BF-B732-683A18AF1483}"/>
              </a:ext>
            </a:extLst>
          </p:cNvPr>
          <p:cNvSpPr/>
          <p:nvPr/>
        </p:nvSpPr>
        <p:spPr>
          <a:xfrm>
            <a:off x="3062238" y="3271084"/>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8" name="Dikdörtgen 47">
            <a:extLst>
              <a:ext uri="{FF2B5EF4-FFF2-40B4-BE49-F238E27FC236}">
                <a16:creationId xmlns:a16="http://schemas.microsoft.com/office/drawing/2014/main" id="{3A881D8F-509B-4353-9291-EF4E35FF196D}"/>
              </a:ext>
            </a:extLst>
          </p:cNvPr>
          <p:cNvSpPr/>
          <p:nvPr/>
        </p:nvSpPr>
        <p:spPr>
          <a:xfrm>
            <a:off x="3071116" y="2313727"/>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Dikdörtgen 48">
            <a:extLst>
              <a:ext uri="{FF2B5EF4-FFF2-40B4-BE49-F238E27FC236}">
                <a16:creationId xmlns:a16="http://schemas.microsoft.com/office/drawing/2014/main" id="{4E799B8D-1A4A-4960-8F34-78D17B059466}"/>
              </a:ext>
            </a:extLst>
          </p:cNvPr>
          <p:cNvSpPr/>
          <p:nvPr/>
        </p:nvSpPr>
        <p:spPr>
          <a:xfrm>
            <a:off x="2175897" y="3037459"/>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Dikdörtgen 49">
            <a:extLst>
              <a:ext uri="{FF2B5EF4-FFF2-40B4-BE49-F238E27FC236}">
                <a16:creationId xmlns:a16="http://schemas.microsoft.com/office/drawing/2014/main" id="{DAED129F-F2DF-4A42-A0DF-1C53A15CFB1E}"/>
              </a:ext>
            </a:extLst>
          </p:cNvPr>
          <p:cNvSpPr/>
          <p:nvPr/>
        </p:nvSpPr>
        <p:spPr>
          <a:xfrm>
            <a:off x="3075283" y="5193486"/>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Dikdörtgen 50">
            <a:extLst>
              <a:ext uri="{FF2B5EF4-FFF2-40B4-BE49-F238E27FC236}">
                <a16:creationId xmlns:a16="http://schemas.microsoft.com/office/drawing/2014/main" id="{51F768E4-79F5-41C0-9EA2-D37BB22A6BE9}"/>
              </a:ext>
            </a:extLst>
          </p:cNvPr>
          <p:cNvSpPr/>
          <p:nvPr/>
        </p:nvSpPr>
        <p:spPr>
          <a:xfrm>
            <a:off x="2184496" y="4247536"/>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Dikdörtgen 51">
            <a:extLst>
              <a:ext uri="{FF2B5EF4-FFF2-40B4-BE49-F238E27FC236}">
                <a16:creationId xmlns:a16="http://schemas.microsoft.com/office/drawing/2014/main" id="{CF1C8168-0251-4989-B440-868B37A36FF4}"/>
              </a:ext>
            </a:extLst>
          </p:cNvPr>
          <p:cNvSpPr/>
          <p:nvPr/>
        </p:nvSpPr>
        <p:spPr>
          <a:xfrm>
            <a:off x="1274691" y="3513002"/>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3" name="Dikdörtgen 52">
            <a:extLst>
              <a:ext uri="{FF2B5EF4-FFF2-40B4-BE49-F238E27FC236}">
                <a16:creationId xmlns:a16="http://schemas.microsoft.com/office/drawing/2014/main" id="{B160B80D-135C-4DAE-BA7C-E0B194549D62}"/>
              </a:ext>
            </a:extLst>
          </p:cNvPr>
          <p:cNvSpPr/>
          <p:nvPr/>
        </p:nvSpPr>
        <p:spPr>
          <a:xfrm>
            <a:off x="1288441" y="4966385"/>
            <a:ext cx="877742" cy="2064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4" name="Dikdörtgen 53">
            <a:extLst>
              <a:ext uri="{FF2B5EF4-FFF2-40B4-BE49-F238E27FC236}">
                <a16:creationId xmlns:a16="http://schemas.microsoft.com/office/drawing/2014/main" id="{13FDF936-A420-4038-87BB-13C90D704A00}"/>
              </a:ext>
            </a:extLst>
          </p:cNvPr>
          <p:cNvSpPr/>
          <p:nvPr/>
        </p:nvSpPr>
        <p:spPr>
          <a:xfrm>
            <a:off x="7039465" y="2297530"/>
            <a:ext cx="1090215" cy="23818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accent6">
                  <a:lumMod val="75000"/>
                </a:schemeClr>
              </a:solidFill>
            </a:endParaRPr>
          </a:p>
        </p:txBody>
      </p:sp>
      <p:sp>
        <p:nvSpPr>
          <p:cNvPr id="55" name="Dikdörtgen 54">
            <a:extLst>
              <a:ext uri="{FF2B5EF4-FFF2-40B4-BE49-F238E27FC236}">
                <a16:creationId xmlns:a16="http://schemas.microsoft.com/office/drawing/2014/main" id="{175AB785-B286-4FA9-8B70-6D0D68847079}"/>
              </a:ext>
            </a:extLst>
          </p:cNvPr>
          <p:cNvSpPr/>
          <p:nvPr/>
        </p:nvSpPr>
        <p:spPr>
          <a:xfrm>
            <a:off x="7068281" y="1320931"/>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56" name="Dikdörtgen 55">
            <a:extLst>
              <a:ext uri="{FF2B5EF4-FFF2-40B4-BE49-F238E27FC236}">
                <a16:creationId xmlns:a16="http://schemas.microsoft.com/office/drawing/2014/main" id="{6AABFB3F-8AD9-4F9E-B6DD-F3539F8056C8}"/>
              </a:ext>
            </a:extLst>
          </p:cNvPr>
          <p:cNvSpPr/>
          <p:nvPr/>
        </p:nvSpPr>
        <p:spPr>
          <a:xfrm>
            <a:off x="7068281" y="5182413"/>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57" name="Dikdörtgen 56">
            <a:extLst>
              <a:ext uri="{FF2B5EF4-FFF2-40B4-BE49-F238E27FC236}">
                <a16:creationId xmlns:a16="http://schemas.microsoft.com/office/drawing/2014/main" id="{A0EAC02D-C706-4EDD-9313-CB936C1055C3}"/>
              </a:ext>
            </a:extLst>
          </p:cNvPr>
          <p:cNvSpPr/>
          <p:nvPr/>
        </p:nvSpPr>
        <p:spPr>
          <a:xfrm>
            <a:off x="5973673" y="3024019"/>
            <a:ext cx="1061400" cy="23818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58" name="Dikdörtgen 57">
            <a:extLst>
              <a:ext uri="{FF2B5EF4-FFF2-40B4-BE49-F238E27FC236}">
                <a16:creationId xmlns:a16="http://schemas.microsoft.com/office/drawing/2014/main" id="{862B7BEB-AD1E-4FCB-AAE8-EE01A9F4317F}"/>
              </a:ext>
            </a:extLst>
          </p:cNvPr>
          <p:cNvSpPr/>
          <p:nvPr/>
        </p:nvSpPr>
        <p:spPr>
          <a:xfrm>
            <a:off x="5970233" y="2047420"/>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59" name="Dikdörtgen 58">
            <a:extLst>
              <a:ext uri="{FF2B5EF4-FFF2-40B4-BE49-F238E27FC236}">
                <a16:creationId xmlns:a16="http://schemas.microsoft.com/office/drawing/2014/main" id="{50A11D03-1793-4ADA-A5AD-95D1A42E774B}"/>
              </a:ext>
            </a:extLst>
          </p:cNvPr>
          <p:cNvSpPr/>
          <p:nvPr/>
        </p:nvSpPr>
        <p:spPr>
          <a:xfrm>
            <a:off x="4877761" y="4939766"/>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0" name="Dikdörtgen 59">
            <a:extLst>
              <a:ext uri="{FF2B5EF4-FFF2-40B4-BE49-F238E27FC236}">
                <a16:creationId xmlns:a16="http://schemas.microsoft.com/office/drawing/2014/main" id="{0C551836-85FA-4D13-AE07-CFB0EEE6755A}"/>
              </a:ext>
            </a:extLst>
          </p:cNvPr>
          <p:cNvSpPr/>
          <p:nvPr/>
        </p:nvSpPr>
        <p:spPr>
          <a:xfrm>
            <a:off x="5956917" y="4212495"/>
            <a:ext cx="1061400" cy="24144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1" name="Dikdörtgen 60">
            <a:extLst>
              <a:ext uri="{FF2B5EF4-FFF2-40B4-BE49-F238E27FC236}">
                <a16:creationId xmlns:a16="http://schemas.microsoft.com/office/drawing/2014/main" id="{704FBCB2-DF25-4CEF-B646-C460249770D4}"/>
              </a:ext>
            </a:extLst>
          </p:cNvPr>
          <p:cNvSpPr/>
          <p:nvPr/>
        </p:nvSpPr>
        <p:spPr>
          <a:xfrm>
            <a:off x="4883493" y="3483027"/>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2" name="Dikdörtgen 61">
            <a:extLst>
              <a:ext uri="{FF2B5EF4-FFF2-40B4-BE49-F238E27FC236}">
                <a16:creationId xmlns:a16="http://schemas.microsoft.com/office/drawing/2014/main" id="{E058463F-66E5-4712-855F-3B053902069E}"/>
              </a:ext>
            </a:extLst>
          </p:cNvPr>
          <p:cNvSpPr/>
          <p:nvPr/>
        </p:nvSpPr>
        <p:spPr>
          <a:xfrm>
            <a:off x="4877761" y="1811059"/>
            <a:ext cx="1061400" cy="26631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3" name="Dikdörtgen 62">
            <a:extLst>
              <a:ext uri="{FF2B5EF4-FFF2-40B4-BE49-F238E27FC236}">
                <a16:creationId xmlns:a16="http://schemas.microsoft.com/office/drawing/2014/main" id="{4CF3E63F-80C1-4C6F-BFDF-0CFBFBFC6498}"/>
              </a:ext>
            </a:extLst>
          </p:cNvPr>
          <p:cNvSpPr/>
          <p:nvPr/>
        </p:nvSpPr>
        <p:spPr>
          <a:xfrm>
            <a:off x="8146937" y="3496741"/>
            <a:ext cx="1107472" cy="25260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4" name="Dikdörtgen 63">
            <a:extLst>
              <a:ext uri="{FF2B5EF4-FFF2-40B4-BE49-F238E27FC236}">
                <a16:creationId xmlns:a16="http://schemas.microsoft.com/office/drawing/2014/main" id="{7FD2D458-D3C0-409E-AB7A-2568D19BAC4D}"/>
              </a:ext>
            </a:extLst>
          </p:cNvPr>
          <p:cNvSpPr/>
          <p:nvPr/>
        </p:nvSpPr>
        <p:spPr>
          <a:xfrm>
            <a:off x="8146937" y="2774102"/>
            <a:ext cx="1107472" cy="24991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5" name="Dikdörtgen 64">
            <a:extLst>
              <a:ext uri="{FF2B5EF4-FFF2-40B4-BE49-F238E27FC236}">
                <a16:creationId xmlns:a16="http://schemas.microsoft.com/office/drawing/2014/main" id="{450DCAFD-DE5D-4626-B3AA-C58139C9BDFF}"/>
              </a:ext>
            </a:extLst>
          </p:cNvPr>
          <p:cNvSpPr/>
          <p:nvPr/>
        </p:nvSpPr>
        <p:spPr>
          <a:xfrm>
            <a:off x="7039465" y="3251673"/>
            <a:ext cx="1107472" cy="26133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accent6">
                  <a:lumMod val="75000"/>
                </a:schemeClr>
              </a:solidFill>
            </a:endParaRPr>
          </a:p>
        </p:txBody>
      </p:sp>
      <p:sp>
        <p:nvSpPr>
          <p:cNvPr id="66" name="Dikdörtgen 65">
            <a:extLst>
              <a:ext uri="{FF2B5EF4-FFF2-40B4-BE49-F238E27FC236}">
                <a16:creationId xmlns:a16="http://schemas.microsoft.com/office/drawing/2014/main" id="{3068A561-E0A1-43A9-9144-51C0ADB40BE5}"/>
              </a:ext>
            </a:extLst>
          </p:cNvPr>
          <p:cNvSpPr/>
          <p:nvPr/>
        </p:nvSpPr>
        <p:spPr>
          <a:xfrm>
            <a:off x="3961372" y="3484164"/>
            <a:ext cx="899134" cy="2454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7" name="Dikdörtgen 66">
            <a:extLst>
              <a:ext uri="{FF2B5EF4-FFF2-40B4-BE49-F238E27FC236}">
                <a16:creationId xmlns:a16="http://schemas.microsoft.com/office/drawing/2014/main" id="{C1240795-E807-46B1-BC85-447766BC8D82}"/>
              </a:ext>
            </a:extLst>
          </p:cNvPr>
          <p:cNvSpPr/>
          <p:nvPr/>
        </p:nvSpPr>
        <p:spPr>
          <a:xfrm>
            <a:off x="3939980" y="2774101"/>
            <a:ext cx="920526" cy="2499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8" name="Metin Yer Tutucusu 2">
            <a:extLst>
              <a:ext uri="{FF2B5EF4-FFF2-40B4-BE49-F238E27FC236}">
                <a16:creationId xmlns:a16="http://schemas.microsoft.com/office/drawing/2014/main" id="{5BC25121-5AA3-4B51-ABA5-D6C36C67DB50}"/>
              </a:ext>
            </a:extLst>
          </p:cNvPr>
          <p:cNvSpPr txBox="1">
            <a:spLocks/>
          </p:cNvSpPr>
          <p:nvPr/>
        </p:nvSpPr>
        <p:spPr>
          <a:xfrm>
            <a:off x="430885" y="5984223"/>
            <a:ext cx="9385670" cy="30666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100" dirty="0"/>
              <a:t>Burada eksik gözlemler her bir değişkenin ortalaması ile doldurularak tamamlanmıştır.</a:t>
            </a:r>
          </a:p>
          <a:p>
            <a:pPr algn="ctr"/>
            <a:endParaRPr lang="tr-TR" sz="2100" dirty="0"/>
          </a:p>
        </p:txBody>
      </p:sp>
    </p:spTree>
    <p:extLst>
      <p:ext uri="{BB962C8B-B14F-4D97-AF65-F5344CB8AC3E}">
        <p14:creationId xmlns:p14="http://schemas.microsoft.com/office/powerpoint/2010/main" val="369385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165873" y="4394447"/>
            <a:ext cx="7146187" cy="2144465"/>
          </a:xfrm>
        </p:spPr>
        <p:txBody>
          <a:bodyPr rtlCol="0"/>
          <a:lstStyle/>
          <a:p>
            <a:pPr rtl="0">
              <a:lnSpc>
                <a:spcPts val="6000"/>
              </a:lnSpc>
            </a:pPr>
            <a:r>
              <a:rPr lang="tr-TR" dirty="0"/>
              <a:t>Varsayım </a:t>
            </a:r>
            <a:r>
              <a:rPr lang="tr-TR" dirty="0" err="1"/>
              <a:t>konrtolleri</a:t>
            </a:r>
            <a:endParaRPr lang="tr-TR" dirty="0"/>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a:t>*</a:t>
            </a:r>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21</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10015109"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2050" name="Picture 2" descr="kontrol ile ilgili görsel sonucu">
            <a:extLst>
              <a:ext uri="{FF2B5EF4-FFF2-40B4-BE49-F238E27FC236}">
                <a16:creationId xmlns:a16="http://schemas.microsoft.com/office/drawing/2014/main" id="{D2968384-5114-425B-9A51-2034ED020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3157" y="4458162"/>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80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3078843" y="287750"/>
            <a:ext cx="4534160" cy="432000"/>
          </a:xfrm>
        </p:spPr>
        <p:txBody>
          <a:bodyPr rtlCol="0"/>
          <a:lstStyle/>
          <a:p>
            <a:pPr rtl="0"/>
            <a:r>
              <a:rPr lang="tr-TR" sz="2800" dirty="0"/>
              <a:t>Tanımlayıcı istatistikler</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22</a:t>
            </a:fld>
            <a:endParaRPr lang="tr-TR" dirty="0"/>
          </a:p>
        </p:txBody>
      </p:sp>
      <p:sp>
        <p:nvSpPr>
          <p:cNvPr id="11" name="Dikdörtgen 10">
            <a:extLst>
              <a:ext uri="{FF2B5EF4-FFF2-40B4-BE49-F238E27FC236}">
                <a16:creationId xmlns:a16="http://schemas.microsoft.com/office/drawing/2014/main" id="{054C5E3D-CAA0-4AD7-B681-938DC7EBF3F9}"/>
              </a:ext>
            </a:extLst>
          </p:cNvPr>
          <p:cNvSpPr/>
          <p:nvPr/>
        </p:nvSpPr>
        <p:spPr>
          <a:xfrm>
            <a:off x="10002246"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Resim 3">
            <a:extLst>
              <a:ext uri="{FF2B5EF4-FFF2-40B4-BE49-F238E27FC236}">
                <a16:creationId xmlns:a16="http://schemas.microsoft.com/office/drawing/2014/main" id="{34B74EEF-2E52-43F3-86F4-236976107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55" y="719750"/>
            <a:ext cx="6703337" cy="2049780"/>
          </a:xfrm>
          <a:prstGeom prst="rect">
            <a:avLst/>
          </a:prstGeom>
        </p:spPr>
      </p:pic>
      <p:sp>
        <p:nvSpPr>
          <p:cNvPr id="6" name="Metin Yer Tutucusu 2">
            <a:extLst>
              <a:ext uri="{FF2B5EF4-FFF2-40B4-BE49-F238E27FC236}">
                <a16:creationId xmlns:a16="http://schemas.microsoft.com/office/drawing/2014/main" id="{E440C4EC-4E4C-4439-A54C-49CB8E7F34E8}"/>
              </a:ext>
            </a:extLst>
          </p:cNvPr>
          <p:cNvSpPr txBox="1">
            <a:spLocks/>
          </p:cNvSpPr>
          <p:nvPr/>
        </p:nvSpPr>
        <p:spPr>
          <a:xfrm>
            <a:off x="997430" y="2833033"/>
            <a:ext cx="8510554" cy="3843041"/>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000" dirty="0"/>
              <a:t>Bu tabloda 4 değişkenimiz için eksik veriler tamamlandıktan sonra tanımlayıcı istatistikleri görüyoruz. Örneğin;</a:t>
            </a:r>
          </a:p>
          <a:p>
            <a:pPr marL="342900" indent="-342900" algn="ctr">
              <a:buFont typeface="Arial" panose="020B0604020202020204" pitchFamily="34" charset="0"/>
              <a:buChar char="•"/>
            </a:pPr>
            <a:r>
              <a:rPr lang="tr-TR" sz="2000" dirty="0" err="1"/>
              <a:t>Salary</a:t>
            </a:r>
            <a:r>
              <a:rPr lang="tr-TR" sz="2000" dirty="0"/>
              <a:t> değişkeninin ortalaması 11,2743 ve </a:t>
            </a:r>
            <a:r>
              <a:rPr lang="tr-TR" sz="2000" dirty="0" err="1"/>
              <a:t>varyansı</a:t>
            </a:r>
            <a:r>
              <a:rPr lang="tr-TR" sz="2000" dirty="0"/>
              <a:t> 243,820 şeklindeydi;</a:t>
            </a:r>
          </a:p>
          <a:p>
            <a:pPr algn="ctr"/>
            <a:r>
              <a:rPr lang="tr-TR" sz="2000" dirty="0"/>
              <a:t>Ancak şuan </a:t>
            </a:r>
            <a:r>
              <a:rPr lang="tr-TR" sz="2000" dirty="0" err="1"/>
              <a:t>varyans</a:t>
            </a:r>
            <a:r>
              <a:rPr lang="tr-TR" sz="2000" dirty="0"/>
              <a:t> değeri düştü ve 214,137 değerini aldı.</a:t>
            </a:r>
          </a:p>
          <a:p>
            <a:pPr marL="342900" indent="-342900" algn="ctr">
              <a:buFont typeface="Arial" panose="020B0604020202020204" pitchFamily="34" charset="0"/>
              <a:buChar char="•"/>
            </a:pPr>
            <a:r>
              <a:rPr lang="tr-TR" sz="2000" dirty="0"/>
              <a:t>Age değişkeninin ortalaması 17,96 ve </a:t>
            </a:r>
            <a:r>
              <a:rPr lang="tr-TR" sz="2000" dirty="0" err="1"/>
              <a:t>varyansı</a:t>
            </a:r>
            <a:r>
              <a:rPr lang="tr-TR" sz="2000" dirty="0"/>
              <a:t> 5,624 şeklindeydi;</a:t>
            </a:r>
          </a:p>
          <a:p>
            <a:pPr algn="ctr"/>
            <a:r>
              <a:rPr lang="tr-TR" sz="2000" dirty="0"/>
              <a:t>Şuan </a:t>
            </a:r>
            <a:r>
              <a:rPr lang="tr-TR" sz="2000" dirty="0" err="1"/>
              <a:t>varyansı</a:t>
            </a:r>
            <a:r>
              <a:rPr lang="tr-TR" sz="2000" dirty="0"/>
              <a:t> 5,086</a:t>
            </a:r>
          </a:p>
          <a:p>
            <a:pPr marL="342900" indent="-342900" algn="ctr">
              <a:buFont typeface="Arial" panose="020B0604020202020204" pitchFamily="34" charset="0"/>
              <a:buChar char="•"/>
            </a:pPr>
            <a:r>
              <a:rPr lang="tr-TR" sz="2000" dirty="0" err="1"/>
              <a:t>Years</a:t>
            </a:r>
            <a:r>
              <a:rPr lang="tr-TR" sz="2000" dirty="0"/>
              <a:t> değişkeninin ortalaması 4,63 ve </a:t>
            </a:r>
            <a:r>
              <a:rPr lang="tr-TR" sz="2000" dirty="0" err="1"/>
              <a:t>varyansı</a:t>
            </a:r>
            <a:r>
              <a:rPr lang="tr-TR" sz="2000" dirty="0"/>
              <a:t> 2,517 şeklindeydi;</a:t>
            </a:r>
          </a:p>
          <a:p>
            <a:pPr algn="ctr"/>
            <a:r>
              <a:rPr lang="tr-TR" sz="2000" dirty="0"/>
              <a:t>Şuan </a:t>
            </a:r>
            <a:r>
              <a:rPr lang="tr-TR" sz="2000" dirty="0" err="1"/>
              <a:t>varyansı</a:t>
            </a:r>
            <a:r>
              <a:rPr lang="tr-TR" sz="2000" dirty="0"/>
              <a:t> 2,243</a:t>
            </a:r>
          </a:p>
          <a:p>
            <a:pPr marL="342900" indent="-342900" algn="ctr">
              <a:buFont typeface="Arial" panose="020B0604020202020204" pitchFamily="34" charset="0"/>
              <a:buChar char="•"/>
            </a:pPr>
            <a:r>
              <a:rPr lang="tr-TR" sz="2000" dirty="0" err="1"/>
              <a:t>Beauty</a:t>
            </a:r>
            <a:r>
              <a:rPr lang="tr-TR" sz="2000" dirty="0"/>
              <a:t> değişkeninin ortalaması 75,9307 ve </a:t>
            </a:r>
            <a:r>
              <a:rPr lang="tr-TR" sz="2000" dirty="0" err="1"/>
              <a:t>varyansı</a:t>
            </a:r>
            <a:r>
              <a:rPr lang="tr-TR" sz="2000" dirty="0"/>
              <a:t> 47,120 şeklindeydi;</a:t>
            </a:r>
          </a:p>
          <a:p>
            <a:pPr algn="ctr"/>
            <a:r>
              <a:rPr lang="tr-TR" sz="2000" dirty="0"/>
              <a:t>Şuan </a:t>
            </a:r>
            <a:r>
              <a:rPr lang="tr-TR" sz="2000" dirty="0" err="1"/>
              <a:t>varyansı</a:t>
            </a:r>
            <a:r>
              <a:rPr lang="tr-TR" sz="2000" dirty="0"/>
              <a:t> 43,433</a:t>
            </a:r>
          </a:p>
          <a:p>
            <a:pPr marL="342900" indent="-342900" algn="ctr">
              <a:buFont typeface="Arial" panose="020B0604020202020204" pitchFamily="34" charset="0"/>
              <a:buChar char="•"/>
            </a:pPr>
            <a:endParaRPr lang="tr-TR" sz="2000" dirty="0"/>
          </a:p>
          <a:p>
            <a:pPr marL="342900" indent="-342900" algn="ctr">
              <a:buFont typeface="Arial" panose="020B0604020202020204" pitchFamily="34" charset="0"/>
              <a:buChar char="•"/>
            </a:pPr>
            <a:endParaRPr lang="tr-TR" sz="2000" dirty="0"/>
          </a:p>
          <a:p>
            <a:pPr algn="ctr"/>
            <a:endParaRPr lang="tr-TR" sz="2000" dirty="0"/>
          </a:p>
        </p:txBody>
      </p:sp>
    </p:spTree>
    <p:extLst>
      <p:ext uri="{BB962C8B-B14F-4D97-AF65-F5344CB8AC3E}">
        <p14:creationId xmlns:p14="http://schemas.microsoft.com/office/powerpoint/2010/main" val="9371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A5083B-CC27-4F1C-AD03-E3DBEC1C9E78}"/>
              </a:ext>
            </a:extLst>
          </p:cNvPr>
          <p:cNvSpPr>
            <a:spLocks noGrp="1"/>
          </p:cNvSpPr>
          <p:nvPr>
            <p:ph type="title"/>
          </p:nvPr>
        </p:nvSpPr>
        <p:spPr>
          <a:xfrm>
            <a:off x="3839569" y="369856"/>
            <a:ext cx="4512862" cy="432000"/>
          </a:xfrm>
        </p:spPr>
        <p:txBody>
          <a:bodyPr rtlCol="0"/>
          <a:lstStyle/>
          <a:p>
            <a:pPr rtl="0"/>
            <a:r>
              <a:rPr lang="tr-TR" dirty="0"/>
              <a:t>Normallik varsayımı</a:t>
            </a:r>
          </a:p>
        </p:txBody>
      </p:sp>
      <p:sp>
        <p:nvSpPr>
          <p:cNvPr id="4" name="İçerik Yer Tutucusu 3">
            <a:extLst>
              <a:ext uri="{FF2B5EF4-FFF2-40B4-BE49-F238E27FC236}">
                <a16:creationId xmlns:a16="http://schemas.microsoft.com/office/drawing/2014/main" id="{125E40B9-054F-4D79-BD17-68E71C740D01}"/>
              </a:ext>
            </a:extLst>
          </p:cNvPr>
          <p:cNvSpPr>
            <a:spLocks noGrp="1"/>
          </p:cNvSpPr>
          <p:nvPr>
            <p:ph sz="half" idx="1"/>
          </p:nvPr>
        </p:nvSpPr>
        <p:spPr>
          <a:xfrm>
            <a:off x="432000" y="2071496"/>
            <a:ext cx="3736800" cy="3083431"/>
          </a:xfrm>
        </p:spPr>
        <p:txBody>
          <a:bodyPr rtlCol="0"/>
          <a:lstStyle/>
          <a:p>
            <a:pPr marL="0" indent="0" algn="ctr" rtl="0">
              <a:buNone/>
            </a:pPr>
            <a:r>
              <a:rPr lang="tr-TR" sz="2500" i="1" dirty="0">
                <a:solidFill>
                  <a:schemeClr val="tx1"/>
                </a:solidFill>
              </a:rPr>
              <a:t>Kayıp gözlemleri tahmin ettikten sonra Normallik varsayımını incelediğimizde </a:t>
            </a:r>
            <a:r>
              <a:rPr lang="tr-TR" sz="2500" i="1" dirty="0" err="1">
                <a:solidFill>
                  <a:schemeClr val="tx1"/>
                </a:solidFill>
              </a:rPr>
              <a:t>sign</a:t>
            </a:r>
            <a:r>
              <a:rPr lang="tr-TR" sz="2500" i="1" dirty="0">
                <a:solidFill>
                  <a:schemeClr val="tx1"/>
                </a:solidFill>
              </a:rPr>
              <a:t>. değerleri 0.05’ten küçük olduğu için verimizin normal dağılmadığını söyleyebiliriz.</a:t>
            </a:r>
            <a:endParaRPr lang="tr-TR" i="1" dirty="0">
              <a:solidFill>
                <a:schemeClr val="tx1"/>
              </a:solidFill>
            </a:endParaRPr>
          </a:p>
        </p:txBody>
      </p:sp>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23</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a:extLst>
              <a:ext uri="{FF2B5EF4-FFF2-40B4-BE49-F238E27FC236}">
                <a16:creationId xmlns:a16="http://schemas.microsoft.com/office/drawing/2014/main" id="{4B4AF390-3FAC-44E8-92E4-F0EC4B9E90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800" y="2601158"/>
            <a:ext cx="5811674" cy="2024108"/>
          </a:xfrm>
          <a:prstGeom prst="rect">
            <a:avLst/>
          </a:prstGeom>
        </p:spPr>
      </p:pic>
      <p:sp>
        <p:nvSpPr>
          <p:cNvPr id="11" name="Dikdörtgen 10">
            <a:extLst>
              <a:ext uri="{FF2B5EF4-FFF2-40B4-BE49-F238E27FC236}">
                <a16:creationId xmlns:a16="http://schemas.microsoft.com/office/drawing/2014/main" id="{E119F173-524D-4443-B45C-C34B4423C0F2}"/>
              </a:ext>
            </a:extLst>
          </p:cNvPr>
          <p:cNvSpPr/>
          <p:nvPr/>
        </p:nvSpPr>
        <p:spPr>
          <a:xfrm>
            <a:off x="6915425" y="3428998"/>
            <a:ext cx="728248" cy="983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535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2888527" y="169603"/>
            <a:ext cx="6113103" cy="432000"/>
          </a:xfrm>
        </p:spPr>
        <p:txBody>
          <a:bodyPr rtlCol="0"/>
          <a:lstStyle/>
          <a:p>
            <a:pPr rtl="0"/>
            <a:r>
              <a:rPr lang="tr-TR" sz="2800" dirty="0"/>
              <a:t>Tüm değişkenler için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24</a:t>
            </a:fld>
            <a:endParaRPr lang="tr-TR" dirty="0"/>
          </a:p>
        </p:txBody>
      </p:sp>
      <p:sp>
        <p:nvSpPr>
          <p:cNvPr id="7" name="Dikdörtgen 6">
            <a:extLst>
              <a:ext uri="{FF2B5EF4-FFF2-40B4-BE49-F238E27FC236}">
                <a16:creationId xmlns:a16="http://schemas.microsoft.com/office/drawing/2014/main" id="{584A3E8C-FC6E-4CDC-B524-DB8B34F471CF}"/>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4" name="Resim 3">
            <a:extLst>
              <a:ext uri="{FF2B5EF4-FFF2-40B4-BE49-F238E27FC236}">
                <a16:creationId xmlns:a16="http://schemas.microsoft.com/office/drawing/2014/main" id="{9A722782-7EF1-4F34-80CE-930E11229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3" y="728446"/>
            <a:ext cx="4014248" cy="2972536"/>
          </a:xfrm>
          <a:prstGeom prst="rect">
            <a:avLst/>
          </a:prstGeom>
        </p:spPr>
      </p:pic>
      <p:pic>
        <p:nvPicPr>
          <p:cNvPr id="12" name="Resim 11">
            <a:extLst>
              <a:ext uri="{FF2B5EF4-FFF2-40B4-BE49-F238E27FC236}">
                <a16:creationId xmlns:a16="http://schemas.microsoft.com/office/drawing/2014/main" id="{C8696005-DD9A-42C7-8991-D6CCADDEB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332" y="3698527"/>
            <a:ext cx="4014249" cy="2965609"/>
          </a:xfrm>
          <a:prstGeom prst="rect">
            <a:avLst/>
          </a:prstGeom>
        </p:spPr>
      </p:pic>
      <p:pic>
        <p:nvPicPr>
          <p:cNvPr id="14" name="Resim 13">
            <a:extLst>
              <a:ext uri="{FF2B5EF4-FFF2-40B4-BE49-F238E27FC236}">
                <a16:creationId xmlns:a16="http://schemas.microsoft.com/office/drawing/2014/main" id="{509B77A2-E8A3-4C08-BD85-9E9898AC5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5080" y="728445"/>
            <a:ext cx="4030075" cy="2972537"/>
          </a:xfrm>
          <a:prstGeom prst="rect">
            <a:avLst/>
          </a:prstGeom>
        </p:spPr>
      </p:pic>
      <p:pic>
        <p:nvPicPr>
          <p:cNvPr id="16" name="Resim 15">
            <a:extLst>
              <a:ext uri="{FF2B5EF4-FFF2-40B4-BE49-F238E27FC236}">
                <a16:creationId xmlns:a16="http://schemas.microsoft.com/office/drawing/2014/main" id="{D6117F86-04AC-4F04-A7D3-92F350B94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079" y="3701194"/>
            <a:ext cx="4014249" cy="2972538"/>
          </a:xfrm>
          <a:prstGeom prst="rect">
            <a:avLst/>
          </a:prstGeom>
        </p:spPr>
      </p:pic>
      <p:pic>
        <p:nvPicPr>
          <p:cNvPr id="19" name="Resim 18">
            <a:extLst>
              <a:ext uri="{FF2B5EF4-FFF2-40B4-BE49-F238E27FC236}">
                <a16:creationId xmlns:a16="http://schemas.microsoft.com/office/drawing/2014/main" id="{A7C32549-C36F-4D07-9791-0B76C5302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619" y="735102"/>
            <a:ext cx="4030075" cy="2972537"/>
          </a:xfrm>
          <a:prstGeom prst="rect">
            <a:avLst/>
          </a:prstGeom>
        </p:spPr>
      </p:pic>
      <p:pic>
        <p:nvPicPr>
          <p:cNvPr id="20" name="Resim 19">
            <a:extLst>
              <a:ext uri="{FF2B5EF4-FFF2-40B4-BE49-F238E27FC236}">
                <a16:creationId xmlns:a16="http://schemas.microsoft.com/office/drawing/2014/main" id="{014FF361-70EB-44C0-B0B2-AAD8E0F4E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1496" y="3707851"/>
            <a:ext cx="4063659" cy="2972538"/>
          </a:xfrm>
          <a:prstGeom prst="rect">
            <a:avLst/>
          </a:prstGeom>
        </p:spPr>
      </p:pic>
      <p:sp>
        <p:nvSpPr>
          <p:cNvPr id="22" name="Metin Yer Tutucusu 2">
            <a:extLst>
              <a:ext uri="{FF2B5EF4-FFF2-40B4-BE49-F238E27FC236}">
                <a16:creationId xmlns:a16="http://schemas.microsoft.com/office/drawing/2014/main" id="{DFC983A7-A588-42D3-B60A-56A8F79871D1}"/>
              </a:ext>
            </a:extLst>
          </p:cNvPr>
          <p:cNvSpPr txBox="1">
            <a:spLocks/>
          </p:cNvSpPr>
          <p:nvPr/>
        </p:nvSpPr>
        <p:spPr>
          <a:xfrm>
            <a:off x="10001788" y="1437968"/>
            <a:ext cx="2172287" cy="453934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dirty="0"/>
              <a:t>QQ grafiklerini incelediğimizde </a:t>
            </a:r>
            <a:r>
              <a:rPr lang="tr-TR" sz="2200" dirty="0" err="1"/>
              <a:t>Salary</a:t>
            </a:r>
            <a:r>
              <a:rPr lang="tr-TR" sz="2200" dirty="0"/>
              <a:t> değişkeninin diğer değişkenlere göre normallikten çok uzak olduğunu söyleyebiliriz. Testte değişkenler normal görünmediği için hepsine karekök dönüşümü uyguluyoruz.</a:t>
            </a:r>
          </a:p>
        </p:txBody>
      </p:sp>
    </p:spTree>
    <p:extLst>
      <p:ext uri="{BB962C8B-B14F-4D97-AF65-F5344CB8AC3E}">
        <p14:creationId xmlns:p14="http://schemas.microsoft.com/office/powerpoint/2010/main" val="346284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1668450" y="134092"/>
            <a:ext cx="8204074" cy="432000"/>
          </a:xfrm>
        </p:spPr>
        <p:txBody>
          <a:bodyPr rtlCol="0"/>
          <a:lstStyle/>
          <a:p>
            <a:pPr rtl="0"/>
            <a:r>
              <a:rPr lang="tr-TR" sz="2800" dirty="0"/>
              <a:t>Tüm değişkenler için düzeltilmiş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25</a:t>
            </a:fld>
            <a:endParaRPr lang="tr-TR" dirty="0"/>
          </a:p>
        </p:txBody>
      </p:sp>
      <p:sp>
        <p:nvSpPr>
          <p:cNvPr id="7" name="Dikdörtgen 6">
            <a:extLst>
              <a:ext uri="{FF2B5EF4-FFF2-40B4-BE49-F238E27FC236}">
                <a16:creationId xmlns:a16="http://schemas.microsoft.com/office/drawing/2014/main" id="{584A3E8C-FC6E-4CDC-B524-DB8B34F471CF}"/>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3EBCE315-08ED-4A0D-B96C-48CEBDFBE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67" y="644319"/>
            <a:ext cx="4229546" cy="3011548"/>
          </a:xfrm>
          <a:prstGeom prst="rect">
            <a:avLst/>
          </a:prstGeom>
        </p:spPr>
      </p:pic>
      <p:pic>
        <p:nvPicPr>
          <p:cNvPr id="9" name="Resim 8">
            <a:extLst>
              <a:ext uri="{FF2B5EF4-FFF2-40B4-BE49-F238E27FC236}">
                <a16:creationId xmlns:a16="http://schemas.microsoft.com/office/drawing/2014/main" id="{F5BD1AAA-10B4-4FB0-8954-11B31CB432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5179" y="3655863"/>
            <a:ext cx="4226099" cy="3002002"/>
          </a:xfrm>
          <a:prstGeom prst="rect">
            <a:avLst/>
          </a:prstGeom>
        </p:spPr>
      </p:pic>
      <p:pic>
        <p:nvPicPr>
          <p:cNvPr id="11" name="Resim 10">
            <a:extLst>
              <a:ext uri="{FF2B5EF4-FFF2-40B4-BE49-F238E27FC236}">
                <a16:creationId xmlns:a16="http://schemas.microsoft.com/office/drawing/2014/main" id="{86058739-6F58-4E35-A7D3-E2471A2CB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0981" y="3650499"/>
            <a:ext cx="4210047" cy="2968594"/>
          </a:xfrm>
          <a:prstGeom prst="rect">
            <a:avLst/>
          </a:prstGeom>
        </p:spPr>
      </p:pic>
      <p:pic>
        <p:nvPicPr>
          <p:cNvPr id="15" name="Resim 14">
            <a:extLst>
              <a:ext uri="{FF2B5EF4-FFF2-40B4-BE49-F238E27FC236}">
                <a16:creationId xmlns:a16="http://schemas.microsoft.com/office/drawing/2014/main" id="{43E3DFE1-CE3C-4077-AC79-091F1607F4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0487" y="661199"/>
            <a:ext cx="4218866" cy="2992457"/>
          </a:xfrm>
          <a:prstGeom prst="rect">
            <a:avLst/>
          </a:prstGeom>
        </p:spPr>
      </p:pic>
      <p:sp>
        <p:nvSpPr>
          <p:cNvPr id="21" name="Metin Yer Tutucusu 2">
            <a:extLst>
              <a:ext uri="{FF2B5EF4-FFF2-40B4-BE49-F238E27FC236}">
                <a16:creationId xmlns:a16="http://schemas.microsoft.com/office/drawing/2014/main" id="{1E366AA7-7C46-4D74-A48B-A1E976310E69}"/>
              </a:ext>
            </a:extLst>
          </p:cNvPr>
          <p:cNvSpPr txBox="1">
            <a:spLocks/>
          </p:cNvSpPr>
          <p:nvPr/>
        </p:nvSpPr>
        <p:spPr>
          <a:xfrm>
            <a:off x="9989353" y="1380828"/>
            <a:ext cx="2172287" cy="4539341"/>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200" dirty="0"/>
              <a:t>Karekök dönüşümü uyguladıktan sonra </a:t>
            </a:r>
            <a:r>
              <a:rPr lang="tr-TR" sz="2200" dirty="0" err="1"/>
              <a:t>Salary</a:t>
            </a:r>
            <a:r>
              <a:rPr lang="tr-TR" sz="2200" dirty="0"/>
              <a:t> değişkeninin eskisinden çok daha iyi olduğunu söyleyebiliriz. Diğer değişkenlerde az da olsa bir değişiklik gözlemleyebiliriz.</a:t>
            </a:r>
          </a:p>
        </p:txBody>
      </p:sp>
      <p:pic>
        <p:nvPicPr>
          <p:cNvPr id="10" name="Resim 9">
            <a:extLst>
              <a:ext uri="{FF2B5EF4-FFF2-40B4-BE49-F238E27FC236}">
                <a16:creationId xmlns:a16="http://schemas.microsoft.com/office/drawing/2014/main" id="{7F362017-4F0E-4D5E-9D3B-2C5929E02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888" y="662528"/>
            <a:ext cx="4229546" cy="3011548"/>
          </a:xfrm>
          <a:prstGeom prst="rect">
            <a:avLst/>
          </a:prstGeom>
        </p:spPr>
      </p:pic>
      <p:pic>
        <p:nvPicPr>
          <p:cNvPr id="12" name="Resim 11">
            <a:extLst>
              <a:ext uri="{FF2B5EF4-FFF2-40B4-BE49-F238E27FC236}">
                <a16:creationId xmlns:a16="http://schemas.microsoft.com/office/drawing/2014/main" id="{D0CAED86-50B1-4EC7-9BEF-17B4D916E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300" y="3674072"/>
            <a:ext cx="4226099" cy="3002002"/>
          </a:xfrm>
          <a:prstGeom prst="rect">
            <a:avLst/>
          </a:prstGeom>
        </p:spPr>
      </p:pic>
      <p:pic>
        <p:nvPicPr>
          <p:cNvPr id="13" name="Resim 12">
            <a:extLst>
              <a:ext uri="{FF2B5EF4-FFF2-40B4-BE49-F238E27FC236}">
                <a16:creationId xmlns:a16="http://schemas.microsoft.com/office/drawing/2014/main" id="{2FBD6D96-DC25-4548-9A94-DDCA62372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608" y="679408"/>
            <a:ext cx="4218866" cy="2992457"/>
          </a:xfrm>
          <a:prstGeom prst="rect">
            <a:avLst/>
          </a:prstGeom>
        </p:spPr>
      </p:pic>
    </p:spTree>
    <p:extLst>
      <p:ext uri="{BB962C8B-B14F-4D97-AF65-F5344CB8AC3E}">
        <p14:creationId xmlns:p14="http://schemas.microsoft.com/office/powerpoint/2010/main" val="356085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AA34A844-20F2-4E8C-85A2-4A9D8DB25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08" y="4656609"/>
            <a:ext cx="6751950" cy="2019465"/>
          </a:xfrm>
          <a:prstGeom prst="rect">
            <a:avLst/>
          </a:prstGeom>
        </p:spPr>
      </p:pic>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26</a:t>
            </a:fld>
            <a:endParaRPr lang="tr-TR" dirty="0"/>
          </a:p>
        </p:txBody>
      </p:sp>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a:extLst>
              <a:ext uri="{FF2B5EF4-FFF2-40B4-BE49-F238E27FC236}">
                <a16:creationId xmlns:a16="http://schemas.microsoft.com/office/drawing/2014/main" id="{E119F173-524D-4443-B45C-C34B4423C0F2}"/>
              </a:ext>
            </a:extLst>
          </p:cNvPr>
          <p:cNvSpPr/>
          <p:nvPr/>
        </p:nvSpPr>
        <p:spPr>
          <a:xfrm>
            <a:off x="6364566" y="5567249"/>
            <a:ext cx="648793" cy="83450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2" name="Metin Yer Tutucusu 2">
            <a:extLst>
              <a:ext uri="{FF2B5EF4-FFF2-40B4-BE49-F238E27FC236}">
                <a16:creationId xmlns:a16="http://schemas.microsoft.com/office/drawing/2014/main" id="{C03B0831-8958-4CC9-95F9-E01A1D6E7D1F}"/>
              </a:ext>
            </a:extLst>
          </p:cNvPr>
          <p:cNvSpPr txBox="1">
            <a:spLocks/>
          </p:cNvSpPr>
          <p:nvPr/>
        </p:nvSpPr>
        <p:spPr>
          <a:xfrm>
            <a:off x="7255799" y="4757918"/>
            <a:ext cx="2577993" cy="1643832"/>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1900" dirty="0" err="1"/>
              <a:t>Vif</a:t>
            </a:r>
            <a:r>
              <a:rPr lang="tr-TR" sz="1900" dirty="0"/>
              <a:t> değerinin 10’dan büyük olması </a:t>
            </a:r>
            <a:r>
              <a:rPr lang="tr-TR" sz="1900" dirty="0" err="1"/>
              <a:t>multicolinearity</a:t>
            </a:r>
            <a:r>
              <a:rPr lang="tr-TR" sz="1900" dirty="0"/>
              <a:t> sorununa işarettir. </a:t>
            </a:r>
            <a:r>
              <a:rPr lang="tr-TR" sz="1900" dirty="0" err="1"/>
              <a:t>Vif</a:t>
            </a:r>
            <a:r>
              <a:rPr lang="tr-TR" sz="1900" dirty="0"/>
              <a:t> değerlerine göre modelimizde </a:t>
            </a:r>
            <a:r>
              <a:rPr lang="tr-TR" sz="1900" dirty="0" err="1"/>
              <a:t>multicolinearity</a:t>
            </a:r>
            <a:r>
              <a:rPr lang="tr-TR" sz="1900" dirty="0"/>
              <a:t> sorunu yoktur diyebiliriz.</a:t>
            </a:r>
          </a:p>
        </p:txBody>
      </p:sp>
      <p:pic>
        <p:nvPicPr>
          <p:cNvPr id="3" name="Resim 2">
            <a:extLst>
              <a:ext uri="{FF2B5EF4-FFF2-40B4-BE49-F238E27FC236}">
                <a16:creationId xmlns:a16="http://schemas.microsoft.com/office/drawing/2014/main" id="{30BD0FE5-87C8-4E2A-9C32-A4A49E3E01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582" y="728260"/>
            <a:ext cx="5545210" cy="3823269"/>
          </a:xfrm>
          <a:prstGeom prst="rect">
            <a:avLst/>
          </a:prstGeom>
        </p:spPr>
      </p:pic>
      <p:sp>
        <p:nvSpPr>
          <p:cNvPr id="16" name="Başlık 1">
            <a:extLst>
              <a:ext uri="{FF2B5EF4-FFF2-40B4-BE49-F238E27FC236}">
                <a16:creationId xmlns:a16="http://schemas.microsoft.com/office/drawing/2014/main" id="{C1972412-3DD2-41E5-A48D-CE4486E222EB}"/>
              </a:ext>
            </a:extLst>
          </p:cNvPr>
          <p:cNvSpPr>
            <a:spLocks noGrp="1"/>
          </p:cNvSpPr>
          <p:nvPr>
            <p:ph type="title"/>
          </p:nvPr>
        </p:nvSpPr>
        <p:spPr>
          <a:xfrm>
            <a:off x="4457794" y="191181"/>
            <a:ext cx="3276412" cy="432000"/>
          </a:xfrm>
        </p:spPr>
        <p:txBody>
          <a:bodyPr rtlCol="0"/>
          <a:lstStyle/>
          <a:p>
            <a:pPr rtl="0"/>
            <a:r>
              <a:rPr lang="tr-TR" sz="2800" dirty="0" err="1"/>
              <a:t>multıcolınearıty</a:t>
            </a:r>
            <a:endParaRPr lang="tr-TR" sz="2800" dirty="0"/>
          </a:p>
        </p:txBody>
      </p:sp>
      <p:sp>
        <p:nvSpPr>
          <p:cNvPr id="2" name="Dikdörtgen 1">
            <a:extLst>
              <a:ext uri="{FF2B5EF4-FFF2-40B4-BE49-F238E27FC236}">
                <a16:creationId xmlns:a16="http://schemas.microsoft.com/office/drawing/2014/main" id="{D484418B-EFAC-4FE2-8BE5-C9B4EC3A02D6}"/>
              </a:ext>
            </a:extLst>
          </p:cNvPr>
          <p:cNvSpPr/>
          <p:nvPr/>
        </p:nvSpPr>
        <p:spPr>
          <a:xfrm>
            <a:off x="146949" y="1485732"/>
            <a:ext cx="3994951" cy="2308324"/>
          </a:xfrm>
          <a:prstGeom prst="rect">
            <a:avLst/>
          </a:prstGeom>
        </p:spPr>
        <p:txBody>
          <a:bodyPr wrap="square">
            <a:spAutoFit/>
          </a:bodyPr>
          <a:lstStyle/>
          <a:p>
            <a:pPr algn="ctr"/>
            <a:r>
              <a:rPr lang="tr-TR" sz="2400" i="1" dirty="0"/>
              <a:t>Korelasyon grafiğini incelediğimizde;</a:t>
            </a:r>
          </a:p>
          <a:p>
            <a:pPr algn="ctr"/>
            <a:r>
              <a:rPr lang="tr-TR" sz="2400" i="1" dirty="0"/>
              <a:t>Age ve </a:t>
            </a:r>
            <a:r>
              <a:rPr lang="tr-TR" sz="2400" i="1" dirty="0" err="1"/>
              <a:t>salary</a:t>
            </a:r>
            <a:r>
              <a:rPr lang="tr-TR" sz="2400" i="1" dirty="0"/>
              <a:t> arasında %33,3</a:t>
            </a:r>
          </a:p>
          <a:p>
            <a:pPr algn="ctr"/>
            <a:r>
              <a:rPr lang="tr-TR" sz="2400" i="1" dirty="0" err="1"/>
              <a:t>Years</a:t>
            </a:r>
            <a:r>
              <a:rPr lang="tr-TR" sz="2400" i="1" dirty="0"/>
              <a:t> ve </a:t>
            </a:r>
            <a:r>
              <a:rPr lang="tr-TR" sz="2400" i="1" dirty="0" err="1"/>
              <a:t>Salary</a:t>
            </a:r>
            <a:r>
              <a:rPr lang="tr-TR" sz="2400" i="1" dirty="0"/>
              <a:t> arasında %24,3</a:t>
            </a:r>
          </a:p>
          <a:p>
            <a:pPr algn="ctr"/>
            <a:r>
              <a:rPr lang="tr-TR" sz="2400" i="1" dirty="0"/>
              <a:t>İlişki olduğunu söyleyebiliriz.</a:t>
            </a:r>
          </a:p>
        </p:txBody>
      </p:sp>
    </p:spTree>
    <p:extLst>
      <p:ext uri="{BB962C8B-B14F-4D97-AF65-F5344CB8AC3E}">
        <p14:creationId xmlns:p14="http://schemas.microsoft.com/office/powerpoint/2010/main" val="145747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etin Kutusu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tr-TR" sz="1600" b="1" spc="-100">
                <a:solidFill>
                  <a:schemeClr val="tx1">
                    <a:lumMod val="50000"/>
                    <a:lumOff val="50000"/>
                  </a:schemeClr>
                </a:solidFill>
                <a:latin typeface="Corbel" panose="020B0503020204020204" pitchFamily="34" charset="0"/>
              </a:rPr>
              <a:t>FIRST UP</a:t>
            </a:r>
            <a:br>
              <a:rPr lang="tr-TR" sz="1600" b="1" spc="-100">
                <a:solidFill>
                  <a:schemeClr val="tx1">
                    <a:lumMod val="50000"/>
                    <a:lumOff val="50000"/>
                  </a:schemeClr>
                </a:solidFill>
                <a:latin typeface="Corbel" panose="020B0503020204020204" pitchFamily="34" charset="0"/>
              </a:rPr>
            </a:br>
            <a:r>
              <a:rPr lang="tr-TR" sz="1600" b="1" spc="-100">
                <a:solidFill>
                  <a:schemeClr val="accent1"/>
                </a:solidFill>
                <a:latin typeface="Corbel" panose="020B0503020204020204" pitchFamily="34" charset="0"/>
              </a:rPr>
              <a:t> </a:t>
            </a:r>
            <a:r>
              <a:rPr lang="tr-TR" sz="1600" b="1" spc="-100">
                <a:latin typeface="Corbel" panose="020B0503020204020204" pitchFamily="34" charset="0"/>
              </a:rPr>
              <a:t>CONSULTANTS</a:t>
            </a:r>
            <a:endParaRPr lang="tr-TR" sz="1600" b="1" spc="-100" baseline="0" dirty="0">
              <a:solidFill>
                <a:schemeClr val="tx1"/>
              </a:solidFill>
              <a:latin typeface="Corbel" panose="020B0503020204020204" pitchFamily="34" charset="0"/>
            </a:endParaRPr>
          </a:p>
        </p:txBody>
      </p:sp>
      <p:sp>
        <p:nvSpPr>
          <p:cNvPr id="12" name="Slayt Numarası Yer Tutucusu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rtlCol="0"/>
          <a:lstStyle/>
          <a:p>
            <a:pPr rtl="0"/>
            <a:fld id="{19B51A1E-902D-48AF-9020-955120F399B6}" type="slidenum">
              <a:rPr lang="tr-TR" smtClean="0"/>
              <a:pPr rtl="0"/>
              <a:t>27</a:t>
            </a:fld>
            <a:endParaRPr lang="tr-TR" dirty="0"/>
          </a:p>
        </p:txBody>
      </p:sp>
      <p:pic>
        <p:nvPicPr>
          <p:cNvPr id="28" name="Resim 27">
            <a:extLst>
              <a:ext uri="{FF2B5EF4-FFF2-40B4-BE49-F238E27FC236}">
                <a16:creationId xmlns:a16="http://schemas.microsoft.com/office/drawing/2014/main" id="{F2833F3D-3EFF-4A89-9A10-A81505DB9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042" y="1013348"/>
            <a:ext cx="5087903" cy="3885308"/>
          </a:xfrm>
          <a:prstGeom prst="rect">
            <a:avLst/>
          </a:prstGeom>
        </p:spPr>
      </p:pic>
      <p:sp>
        <p:nvSpPr>
          <p:cNvPr id="31" name="Dikdörtgen 30">
            <a:extLst>
              <a:ext uri="{FF2B5EF4-FFF2-40B4-BE49-F238E27FC236}">
                <a16:creationId xmlns:a16="http://schemas.microsoft.com/office/drawing/2014/main" id="{6B67EB33-C75C-47E6-84FA-0664852C3D7F}"/>
              </a:ext>
            </a:extLst>
          </p:cNvPr>
          <p:cNvSpPr/>
          <p:nvPr/>
        </p:nvSpPr>
        <p:spPr>
          <a:xfrm>
            <a:off x="10551748" y="86882"/>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Başlık 1">
            <a:extLst>
              <a:ext uri="{FF2B5EF4-FFF2-40B4-BE49-F238E27FC236}">
                <a16:creationId xmlns:a16="http://schemas.microsoft.com/office/drawing/2014/main" id="{DC67D2F4-D153-47E8-BA4F-364C60560335}"/>
              </a:ext>
            </a:extLst>
          </p:cNvPr>
          <p:cNvSpPr txBox="1">
            <a:spLocks/>
          </p:cNvSpPr>
          <p:nvPr/>
        </p:nvSpPr>
        <p:spPr>
          <a:xfrm>
            <a:off x="3039441" y="5019956"/>
            <a:ext cx="6113103" cy="824696"/>
          </a:xfrm>
          <a:prstGeom prst="rect">
            <a:avLst/>
          </a:prstGeom>
        </p:spPr>
        <p:txBody>
          <a:bodyPr vert="horz" lIns="0" tIns="0" rIns="0" bIns="0" rtlCol="0" anchor="ctr">
            <a:noAutofit/>
          </a:bodyPr>
          <a:lstStyle>
            <a:lvl1pPr algn="ctr" defTabSz="914400" rtl="0" eaLnBrk="1" latinLnBrk="0" hangingPunct="1">
              <a:lnSpc>
                <a:spcPct val="100000"/>
              </a:lnSpc>
              <a:spcBef>
                <a:spcPct val="0"/>
              </a:spcBef>
              <a:buNone/>
              <a:defRPr sz="6000" b="1" kern="1200" cap="all" spc="-300" baseline="0">
                <a:solidFill>
                  <a:schemeClr val="tx1"/>
                </a:solidFill>
                <a:latin typeface="+mj-lt"/>
                <a:ea typeface="+mj-ea"/>
                <a:cs typeface="+mj-cs"/>
              </a:defRPr>
            </a:lvl1pPr>
          </a:lstStyle>
          <a:p>
            <a:r>
              <a:rPr lang="tr-TR" sz="2800" dirty="0"/>
              <a:t>Rümeysa  </a:t>
            </a:r>
            <a:r>
              <a:rPr lang="tr-TR" sz="2800" dirty="0" err="1"/>
              <a:t>nazli</a:t>
            </a:r>
            <a:endParaRPr lang="tr-TR" sz="2800" dirty="0"/>
          </a:p>
        </p:txBody>
      </p:sp>
    </p:spTree>
    <p:extLst>
      <p:ext uri="{BB962C8B-B14F-4D97-AF65-F5344CB8AC3E}">
        <p14:creationId xmlns:p14="http://schemas.microsoft.com/office/powerpoint/2010/main" val="415367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60F281-4FF6-4617-A809-AC9C15ECF18A}"/>
              </a:ext>
            </a:extLst>
          </p:cNvPr>
          <p:cNvSpPr>
            <a:spLocks noGrp="1"/>
          </p:cNvSpPr>
          <p:nvPr>
            <p:ph type="title"/>
          </p:nvPr>
        </p:nvSpPr>
        <p:spPr>
          <a:xfrm>
            <a:off x="5130688" y="1203587"/>
            <a:ext cx="4499112" cy="432000"/>
          </a:xfrm>
        </p:spPr>
        <p:txBody>
          <a:bodyPr rtlCol="0"/>
          <a:lstStyle/>
          <a:p>
            <a:pPr rtl="0"/>
            <a:r>
              <a:rPr lang="tr-TR" sz="4400" dirty="0"/>
              <a:t>Veri Hakkında</a:t>
            </a:r>
          </a:p>
        </p:txBody>
      </p:sp>
      <p:sp>
        <p:nvSpPr>
          <p:cNvPr id="3" name="Metin Yer Tutucusu 2">
            <a:extLst>
              <a:ext uri="{FF2B5EF4-FFF2-40B4-BE49-F238E27FC236}">
                <a16:creationId xmlns:a16="http://schemas.microsoft.com/office/drawing/2014/main" id="{611DC577-0A95-47D0-95D9-5F8DA763D46B}"/>
              </a:ext>
            </a:extLst>
          </p:cNvPr>
          <p:cNvSpPr>
            <a:spLocks noGrp="1"/>
          </p:cNvSpPr>
          <p:nvPr>
            <p:ph type="body" sz="quarter" idx="32"/>
          </p:nvPr>
        </p:nvSpPr>
        <p:spPr>
          <a:xfrm>
            <a:off x="5130801" y="1857652"/>
            <a:ext cx="4498999" cy="1666783"/>
          </a:xfrm>
        </p:spPr>
        <p:txBody>
          <a:bodyPr rtlCol="0"/>
          <a:lstStyle/>
          <a:p>
            <a:pPr algn="ctr" rtl="0"/>
            <a:r>
              <a:rPr lang="tr-TR" sz="2200" dirty="0"/>
              <a:t>Verimiz 231 gözlem (93 kayıp gözlem) ve 4 değişkenden oluşmaktadır. 231 mankenin yaşı, mankenlik yaptığı yıl ve güzellik yüzdesine göre Sterlin cinsinden aldığı günlük maaşlar gösterilmektedir..</a:t>
            </a:r>
          </a:p>
        </p:txBody>
      </p:sp>
      <p:sp>
        <p:nvSpPr>
          <p:cNvPr id="4" name="İçerik Yer Tutucusu 3">
            <a:extLst>
              <a:ext uri="{FF2B5EF4-FFF2-40B4-BE49-F238E27FC236}">
                <a16:creationId xmlns:a16="http://schemas.microsoft.com/office/drawing/2014/main" id="{D355C61F-C8F1-4977-8E1F-F16C0D9EA88C}"/>
              </a:ext>
            </a:extLst>
          </p:cNvPr>
          <p:cNvSpPr>
            <a:spLocks noGrp="1"/>
          </p:cNvSpPr>
          <p:nvPr>
            <p:ph sz="half" idx="1"/>
          </p:nvPr>
        </p:nvSpPr>
        <p:spPr>
          <a:xfrm>
            <a:off x="4445000" y="3746500"/>
            <a:ext cx="5184800" cy="2655250"/>
          </a:xfrm>
        </p:spPr>
        <p:txBody>
          <a:bodyPr rtlCol="0"/>
          <a:lstStyle/>
          <a:p>
            <a:r>
              <a:rPr lang="tr-TR" sz="2400" i="1" dirty="0">
                <a:solidFill>
                  <a:schemeClr val="tx1"/>
                </a:solidFill>
              </a:rPr>
              <a:t>Age : Yaş </a:t>
            </a:r>
          </a:p>
          <a:p>
            <a:r>
              <a:rPr lang="tr-TR" sz="2400" i="1" dirty="0" err="1">
                <a:solidFill>
                  <a:schemeClr val="tx1"/>
                </a:solidFill>
              </a:rPr>
              <a:t>Years</a:t>
            </a:r>
            <a:r>
              <a:rPr lang="tr-TR" sz="2400" i="1" dirty="0">
                <a:solidFill>
                  <a:schemeClr val="tx1"/>
                </a:solidFill>
              </a:rPr>
              <a:t> : Modellik yaptığı yıl</a:t>
            </a:r>
          </a:p>
          <a:p>
            <a:pPr rtl="0"/>
            <a:r>
              <a:rPr lang="tr-TR" sz="2400" i="1" dirty="0" err="1">
                <a:solidFill>
                  <a:schemeClr val="tx1"/>
                </a:solidFill>
              </a:rPr>
              <a:t>Beauty</a:t>
            </a:r>
            <a:r>
              <a:rPr lang="tr-TR" sz="2400" i="1" dirty="0">
                <a:solidFill>
                  <a:schemeClr val="tx1"/>
                </a:solidFill>
              </a:rPr>
              <a:t>: Güzellik yüzdesi</a:t>
            </a:r>
          </a:p>
          <a:p>
            <a:pPr rtl="0"/>
            <a:r>
              <a:rPr lang="tr-TR" sz="2400" i="1" dirty="0" err="1">
                <a:solidFill>
                  <a:schemeClr val="tx1"/>
                </a:solidFill>
              </a:rPr>
              <a:t>Salary</a:t>
            </a:r>
            <a:r>
              <a:rPr lang="tr-TR" sz="2400" i="1" dirty="0">
                <a:solidFill>
                  <a:schemeClr val="tx1"/>
                </a:solidFill>
              </a:rPr>
              <a:t> : Günlük maaş (sterlin)</a:t>
            </a:r>
          </a:p>
        </p:txBody>
      </p:sp>
      <p:pic>
        <p:nvPicPr>
          <p:cNvPr id="18" name="Resim Yer Tutucusu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36606" r="36606"/>
          <a:stretch>
            <a:fillRect/>
          </a:stretch>
        </p:blipFill>
        <p:spPr/>
      </p:pic>
      <p:sp>
        <p:nvSpPr>
          <p:cNvPr id="6" name="Slayt Numarası Yer Tutucusu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tr-TR" smtClean="0"/>
              <a:pPr rtl="0"/>
              <a:t>3</a:t>
            </a:fld>
            <a:endParaRPr lang="tr-TR" dirty="0"/>
          </a:p>
        </p:txBody>
      </p:sp>
      <p:sp>
        <p:nvSpPr>
          <p:cNvPr id="7" name="Dikdörtgen 6">
            <a:extLst>
              <a:ext uri="{FF2B5EF4-FFF2-40B4-BE49-F238E27FC236}">
                <a16:creationId xmlns:a16="http://schemas.microsoft.com/office/drawing/2014/main" id="{3D19B28F-21FC-47BE-A31E-CB0054B5885D}"/>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3087721" y="462887"/>
            <a:ext cx="4534160" cy="432000"/>
          </a:xfrm>
        </p:spPr>
        <p:txBody>
          <a:bodyPr rtlCol="0"/>
          <a:lstStyle/>
          <a:p>
            <a:pPr rtl="0"/>
            <a:r>
              <a:rPr lang="tr-TR" sz="2800" dirty="0"/>
              <a:t>Tanımlayıcı istatistikler</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4</a:t>
            </a:fld>
            <a:endParaRPr lang="tr-TR" dirty="0"/>
          </a:p>
        </p:txBody>
      </p:sp>
      <p:sp>
        <p:nvSpPr>
          <p:cNvPr id="11" name="Dikdörtgen 10">
            <a:extLst>
              <a:ext uri="{FF2B5EF4-FFF2-40B4-BE49-F238E27FC236}">
                <a16:creationId xmlns:a16="http://schemas.microsoft.com/office/drawing/2014/main" id="{054C5E3D-CAA0-4AD7-B681-938DC7EBF3F9}"/>
              </a:ext>
            </a:extLst>
          </p:cNvPr>
          <p:cNvSpPr/>
          <p:nvPr/>
        </p:nvSpPr>
        <p:spPr>
          <a:xfrm>
            <a:off x="10002246"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9" name="Resim 8">
            <a:extLst>
              <a:ext uri="{FF2B5EF4-FFF2-40B4-BE49-F238E27FC236}">
                <a16:creationId xmlns:a16="http://schemas.microsoft.com/office/drawing/2014/main" id="{D8F75872-26AF-4F09-AE9B-BC6F33157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183" y="1075161"/>
            <a:ext cx="6689237" cy="2049780"/>
          </a:xfrm>
          <a:prstGeom prst="rect">
            <a:avLst/>
          </a:prstGeom>
        </p:spPr>
      </p:pic>
      <p:sp>
        <p:nvSpPr>
          <p:cNvPr id="6" name="Metin Yer Tutucusu 2">
            <a:extLst>
              <a:ext uri="{FF2B5EF4-FFF2-40B4-BE49-F238E27FC236}">
                <a16:creationId xmlns:a16="http://schemas.microsoft.com/office/drawing/2014/main" id="{E09648A7-FA6F-4360-8D2C-AE3CE1D860D1}"/>
              </a:ext>
            </a:extLst>
          </p:cNvPr>
          <p:cNvSpPr txBox="1">
            <a:spLocks/>
          </p:cNvSpPr>
          <p:nvPr/>
        </p:nvSpPr>
        <p:spPr>
          <a:xfrm>
            <a:off x="988554" y="3485489"/>
            <a:ext cx="8732496" cy="1965402"/>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000" dirty="0"/>
              <a:t>Bu tabloda 4 değişkenimiz için tanımlayıcı istatistikleri görüyoruz. Örneğin;</a:t>
            </a:r>
          </a:p>
          <a:p>
            <a:pPr marL="342900" indent="-342900" algn="ctr">
              <a:buFont typeface="Arial" panose="020B0604020202020204" pitchFamily="34" charset="0"/>
              <a:buChar char="•"/>
            </a:pPr>
            <a:r>
              <a:rPr lang="tr-TR" sz="2000" dirty="0" err="1"/>
              <a:t>Salary</a:t>
            </a:r>
            <a:r>
              <a:rPr lang="tr-TR" sz="2000" dirty="0"/>
              <a:t> değişkeninin ortalaması 11,2743 ve </a:t>
            </a:r>
            <a:r>
              <a:rPr lang="tr-TR" sz="2000" dirty="0" err="1"/>
              <a:t>varyansı</a:t>
            </a:r>
            <a:r>
              <a:rPr lang="tr-TR" sz="2000" dirty="0"/>
              <a:t> 243,820</a:t>
            </a:r>
          </a:p>
          <a:p>
            <a:pPr marL="342900" indent="-342900" algn="ctr">
              <a:buFont typeface="Arial" panose="020B0604020202020204" pitchFamily="34" charset="0"/>
              <a:buChar char="•"/>
            </a:pPr>
            <a:r>
              <a:rPr lang="tr-TR" sz="2000" dirty="0"/>
              <a:t>Age değişkeninin ortalaması 17,96 ve </a:t>
            </a:r>
            <a:r>
              <a:rPr lang="tr-TR" sz="2000" dirty="0" err="1"/>
              <a:t>varyansı</a:t>
            </a:r>
            <a:r>
              <a:rPr lang="tr-TR" sz="2000" dirty="0"/>
              <a:t> 5,624</a:t>
            </a:r>
          </a:p>
          <a:p>
            <a:pPr marL="342900" indent="-342900" algn="ctr">
              <a:buFont typeface="Arial" panose="020B0604020202020204" pitchFamily="34" charset="0"/>
              <a:buChar char="•"/>
            </a:pPr>
            <a:r>
              <a:rPr lang="tr-TR" sz="2000" dirty="0" err="1"/>
              <a:t>Years</a:t>
            </a:r>
            <a:r>
              <a:rPr lang="tr-TR" sz="2000" dirty="0"/>
              <a:t> değişkeninin ortalaması 4,63 ve </a:t>
            </a:r>
            <a:r>
              <a:rPr lang="tr-TR" sz="2000" dirty="0" err="1"/>
              <a:t>varyansı</a:t>
            </a:r>
            <a:r>
              <a:rPr lang="tr-TR" sz="2000" dirty="0"/>
              <a:t> 2,517</a:t>
            </a:r>
          </a:p>
          <a:p>
            <a:pPr marL="342900" indent="-342900" algn="ctr">
              <a:buFont typeface="Arial" panose="020B0604020202020204" pitchFamily="34" charset="0"/>
              <a:buChar char="•"/>
            </a:pPr>
            <a:r>
              <a:rPr lang="tr-TR" sz="2000" dirty="0" err="1"/>
              <a:t>Beauty</a:t>
            </a:r>
            <a:r>
              <a:rPr lang="tr-TR" sz="2000" dirty="0"/>
              <a:t> değişkeninin ortalaması 75,9307 ve </a:t>
            </a:r>
            <a:r>
              <a:rPr lang="tr-TR" sz="2000" dirty="0" err="1"/>
              <a:t>varyansı</a:t>
            </a:r>
            <a:r>
              <a:rPr lang="tr-TR" sz="2000" dirty="0"/>
              <a:t> 47,120</a:t>
            </a:r>
          </a:p>
          <a:p>
            <a:pPr marL="342900" indent="-342900" algn="ctr">
              <a:buFont typeface="Arial" panose="020B0604020202020204" pitchFamily="34" charset="0"/>
              <a:buChar char="•"/>
            </a:pPr>
            <a:endParaRPr lang="tr-TR" sz="2000" dirty="0"/>
          </a:p>
          <a:p>
            <a:pPr marL="342900" indent="-342900" algn="ctr">
              <a:buFont typeface="Arial" panose="020B0604020202020204" pitchFamily="34" charset="0"/>
              <a:buChar char="•"/>
            </a:pPr>
            <a:endParaRPr lang="tr-TR" sz="2000" dirty="0"/>
          </a:p>
          <a:p>
            <a:pPr algn="ctr"/>
            <a:endParaRPr lang="tr-TR" sz="2000" dirty="0"/>
          </a:p>
        </p:txBody>
      </p:sp>
      <p:pic>
        <p:nvPicPr>
          <p:cNvPr id="7" name="Resim Yer Tutucusu 17">
            <a:extLst>
              <a:ext uri="{FF2B5EF4-FFF2-40B4-BE49-F238E27FC236}">
                <a16:creationId xmlns:a16="http://schemas.microsoft.com/office/drawing/2014/main" id="{57886488-DC60-4C82-897D-5F1F96F85B55}"/>
              </a:ext>
            </a:extLst>
          </p:cNvPr>
          <p:cNvPicPr>
            <a:picLocks noChangeAspect="1"/>
          </p:cNvPicPr>
          <p:nvPr/>
        </p:nvPicPr>
        <p:blipFill>
          <a:blip r:embed="rId4">
            <a:extLst>
              <a:ext uri="{28A0092B-C50C-407E-A947-70E740481C1C}">
                <a14:useLocalDpi xmlns:a14="http://schemas.microsoft.com/office/drawing/2010/main" val="0"/>
              </a:ext>
            </a:extLst>
          </a:blip>
          <a:srcRect l="36606" r="36606"/>
          <a:stretch>
            <a:fillRect/>
          </a:stretch>
        </p:blipFill>
        <p:spPr>
          <a:xfrm>
            <a:off x="9980476" y="0"/>
            <a:ext cx="2211524" cy="6192000"/>
          </a:xfrm>
          <a:prstGeom prst="rect">
            <a:avLst/>
          </a:prstGeom>
        </p:spPr>
      </p:pic>
    </p:spTree>
    <p:extLst>
      <p:ext uri="{BB962C8B-B14F-4D97-AF65-F5344CB8AC3E}">
        <p14:creationId xmlns:p14="http://schemas.microsoft.com/office/powerpoint/2010/main" val="174088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508357" y="207853"/>
            <a:ext cx="9198000" cy="432000"/>
          </a:xfrm>
        </p:spPr>
        <p:txBody>
          <a:bodyPr rtlCol="0"/>
          <a:lstStyle/>
          <a:p>
            <a:pPr rtl="0"/>
            <a:r>
              <a:rPr lang="tr-TR" sz="2800" dirty="0" err="1"/>
              <a:t>Chernoff</a:t>
            </a:r>
            <a:r>
              <a:rPr lang="tr-TR" sz="2800" dirty="0"/>
              <a:t> </a:t>
            </a:r>
            <a:r>
              <a:rPr lang="tr-TR" sz="2800" dirty="0" err="1"/>
              <a:t>faces</a:t>
            </a:r>
            <a:endParaRPr lang="tr-TR" sz="2800" dirty="0"/>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5</a:t>
            </a:fld>
            <a:endParaRPr lang="tr-TR" dirty="0"/>
          </a:p>
        </p:txBody>
      </p:sp>
      <p:sp>
        <p:nvSpPr>
          <p:cNvPr id="11" name="Dikdörtgen 10">
            <a:extLst>
              <a:ext uri="{FF2B5EF4-FFF2-40B4-BE49-F238E27FC236}">
                <a16:creationId xmlns:a16="http://schemas.microsoft.com/office/drawing/2014/main" id="{054C5E3D-CAA0-4AD7-B681-938DC7EBF3F9}"/>
              </a:ext>
            </a:extLst>
          </p:cNvPr>
          <p:cNvSpPr/>
          <p:nvPr/>
        </p:nvSpPr>
        <p:spPr>
          <a:xfrm>
            <a:off x="10002246"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64C8187E-D668-43B6-86D3-60E66F1B1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373" y="514904"/>
            <a:ext cx="7141337" cy="5517141"/>
          </a:xfrm>
          <a:prstGeom prst="rect">
            <a:avLst/>
          </a:prstGeom>
        </p:spPr>
      </p:pic>
      <p:sp>
        <p:nvSpPr>
          <p:cNvPr id="7" name="Metin Yer Tutucusu 6">
            <a:extLst>
              <a:ext uri="{FF2B5EF4-FFF2-40B4-BE49-F238E27FC236}">
                <a16:creationId xmlns:a16="http://schemas.microsoft.com/office/drawing/2014/main" id="{75A2D71F-2B06-410D-9EC5-C78F4EF9D022}"/>
              </a:ext>
            </a:extLst>
          </p:cNvPr>
          <p:cNvSpPr>
            <a:spLocks noGrp="1"/>
          </p:cNvSpPr>
          <p:nvPr>
            <p:ph type="body" sz="quarter" idx="32"/>
          </p:nvPr>
        </p:nvSpPr>
        <p:spPr>
          <a:xfrm>
            <a:off x="781622" y="707939"/>
            <a:ext cx="2605880" cy="3195961"/>
          </a:xfrm>
        </p:spPr>
        <p:txBody>
          <a:bodyPr/>
          <a:lstStyle/>
          <a:p>
            <a:pPr>
              <a:spcBef>
                <a:spcPts val="0"/>
              </a:spcBef>
            </a:pPr>
            <a:r>
              <a:rPr lang="tr-TR" sz="1500" i="0" dirty="0"/>
              <a:t>"yüz yüksekliği" : </a:t>
            </a:r>
            <a:r>
              <a:rPr lang="tr-TR" sz="1500" i="0" dirty="0" err="1"/>
              <a:t>Salary</a:t>
            </a:r>
            <a:endParaRPr lang="tr-TR" sz="1500" i="0" dirty="0"/>
          </a:p>
          <a:p>
            <a:pPr>
              <a:spcBef>
                <a:spcPts val="0"/>
              </a:spcBef>
            </a:pPr>
            <a:r>
              <a:rPr lang="tr-TR" sz="1500" i="0" dirty="0"/>
              <a:t>"yüz genişliği" : Age</a:t>
            </a:r>
          </a:p>
          <a:p>
            <a:pPr>
              <a:spcBef>
                <a:spcPts val="0"/>
              </a:spcBef>
            </a:pPr>
            <a:r>
              <a:rPr lang="tr-TR" sz="1500" i="0" dirty="0"/>
              <a:t>"yüzün yapısı"  : </a:t>
            </a:r>
            <a:r>
              <a:rPr lang="tr-TR" sz="1500" i="0" dirty="0" err="1"/>
              <a:t>Years</a:t>
            </a:r>
            <a:endParaRPr lang="tr-TR" sz="1500" i="0" dirty="0"/>
          </a:p>
          <a:p>
            <a:pPr>
              <a:spcBef>
                <a:spcPts val="0"/>
              </a:spcBef>
            </a:pPr>
            <a:r>
              <a:rPr lang="tr-TR" sz="1500" i="0" dirty="0"/>
              <a:t>"ağız yüksekliği" :</a:t>
            </a:r>
            <a:r>
              <a:rPr lang="tr-TR" sz="1500" i="0" dirty="0" err="1"/>
              <a:t>Beauty</a:t>
            </a:r>
            <a:endParaRPr lang="tr-TR" sz="1500" i="0" dirty="0"/>
          </a:p>
          <a:p>
            <a:pPr>
              <a:spcBef>
                <a:spcPts val="0"/>
              </a:spcBef>
            </a:pPr>
            <a:r>
              <a:rPr lang="tr-TR" sz="1500" i="0" dirty="0"/>
              <a:t>"ağız genişliği" : </a:t>
            </a:r>
            <a:r>
              <a:rPr lang="tr-TR" sz="1500" i="0" dirty="0" err="1"/>
              <a:t>Salary</a:t>
            </a:r>
            <a:endParaRPr lang="tr-TR" sz="1500" i="0" dirty="0"/>
          </a:p>
          <a:p>
            <a:pPr>
              <a:spcBef>
                <a:spcPts val="0"/>
              </a:spcBef>
            </a:pPr>
            <a:r>
              <a:rPr lang="tr-TR" sz="1500" i="0" dirty="0"/>
              <a:t>"gülümseme" : Yaş</a:t>
            </a:r>
          </a:p>
          <a:p>
            <a:pPr>
              <a:spcBef>
                <a:spcPts val="0"/>
              </a:spcBef>
            </a:pPr>
            <a:r>
              <a:rPr lang="tr-TR" sz="1500" i="0" dirty="0"/>
              <a:t>" gözlerin yüksekliği" : </a:t>
            </a:r>
            <a:r>
              <a:rPr lang="tr-TR" sz="1500" i="0" dirty="0" err="1"/>
              <a:t>Years</a:t>
            </a:r>
            <a:endParaRPr lang="tr-TR" sz="1500" i="0" dirty="0"/>
          </a:p>
          <a:p>
            <a:pPr>
              <a:spcBef>
                <a:spcPts val="0"/>
              </a:spcBef>
            </a:pPr>
            <a:r>
              <a:rPr lang="tr-TR" sz="1500" i="0" dirty="0"/>
              <a:t> "göz genişliği" : </a:t>
            </a:r>
            <a:r>
              <a:rPr lang="tr-TR" sz="1500" i="0" dirty="0" err="1"/>
              <a:t>Beauty</a:t>
            </a:r>
            <a:endParaRPr lang="tr-TR" sz="1500" i="0" dirty="0"/>
          </a:p>
          <a:p>
            <a:pPr>
              <a:spcBef>
                <a:spcPts val="0"/>
              </a:spcBef>
            </a:pPr>
            <a:r>
              <a:rPr lang="tr-TR" sz="1500" i="0" dirty="0"/>
              <a:t> "saç yüksekliği" : </a:t>
            </a:r>
            <a:r>
              <a:rPr lang="tr-TR" sz="1500" i="0" dirty="0" err="1"/>
              <a:t>Salary</a:t>
            </a:r>
            <a:endParaRPr lang="tr-TR" sz="1500" i="0" dirty="0"/>
          </a:p>
          <a:p>
            <a:pPr>
              <a:spcBef>
                <a:spcPts val="0"/>
              </a:spcBef>
            </a:pPr>
            <a:r>
              <a:rPr lang="tr-TR" sz="1500" i="0" dirty="0"/>
              <a:t> "saç genişliği" : Age</a:t>
            </a:r>
          </a:p>
          <a:p>
            <a:pPr>
              <a:spcBef>
                <a:spcPts val="0"/>
              </a:spcBef>
            </a:pPr>
            <a:r>
              <a:rPr lang="tr-TR" sz="1500" i="0" dirty="0"/>
              <a:t>"saç stili" : </a:t>
            </a:r>
            <a:r>
              <a:rPr lang="tr-TR" sz="1500" i="0" dirty="0" err="1"/>
              <a:t>Years</a:t>
            </a:r>
            <a:endParaRPr lang="tr-TR" sz="1500" i="0" dirty="0"/>
          </a:p>
          <a:p>
            <a:pPr>
              <a:spcBef>
                <a:spcPts val="0"/>
              </a:spcBef>
            </a:pPr>
            <a:r>
              <a:rPr lang="tr-TR" sz="1500" i="0" dirty="0"/>
              <a:t>"burun yüksekliği" : </a:t>
            </a:r>
            <a:r>
              <a:rPr lang="tr-TR" sz="1500" i="0" dirty="0" err="1"/>
              <a:t>Beauty</a:t>
            </a:r>
            <a:endParaRPr lang="tr-TR" sz="1500" i="0" dirty="0"/>
          </a:p>
          <a:p>
            <a:pPr>
              <a:spcBef>
                <a:spcPts val="0"/>
              </a:spcBef>
            </a:pPr>
            <a:r>
              <a:rPr lang="tr-TR" sz="1500" i="0" dirty="0"/>
              <a:t>"burun genişliği" : </a:t>
            </a:r>
            <a:r>
              <a:rPr lang="tr-TR" sz="1500" i="0" dirty="0" err="1"/>
              <a:t>Salary</a:t>
            </a:r>
            <a:endParaRPr lang="tr-TR" sz="1500" i="0" dirty="0"/>
          </a:p>
          <a:p>
            <a:pPr>
              <a:spcBef>
                <a:spcPts val="0"/>
              </a:spcBef>
            </a:pPr>
            <a:r>
              <a:rPr lang="tr-TR" sz="1500" i="0" dirty="0"/>
              <a:t>"kulak genişliği" : Age </a:t>
            </a:r>
          </a:p>
          <a:p>
            <a:pPr>
              <a:spcBef>
                <a:spcPts val="0"/>
              </a:spcBef>
            </a:pPr>
            <a:r>
              <a:rPr lang="tr-TR" sz="1500" i="0" dirty="0"/>
              <a:t>"kulak yüksekliği" : </a:t>
            </a:r>
            <a:r>
              <a:rPr lang="tr-TR" sz="1500" i="0" dirty="0" err="1"/>
              <a:t>Years</a:t>
            </a:r>
            <a:endParaRPr lang="tr-TR" sz="1500" dirty="0"/>
          </a:p>
        </p:txBody>
      </p:sp>
      <p:sp>
        <p:nvSpPr>
          <p:cNvPr id="12" name="Metin Yer Tutucusu 6">
            <a:extLst>
              <a:ext uri="{FF2B5EF4-FFF2-40B4-BE49-F238E27FC236}">
                <a16:creationId xmlns:a16="http://schemas.microsoft.com/office/drawing/2014/main" id="{48780921-CA21-449D-A336-98CD4BD91817}"/>
              </a:ext>
            </a:extLst>
          </p:cNvPr>
          <p:cNvSpPr txBox="1">
            <a:spLocks/>
          </p:cNvSpPr>
          <p:nvPr/>
        </p:nvSpPr>
        <p:spPr>
          <a:xfrm>
            <a:off x="401824" y="4009159"/>
            <a:ext cx="3365476" cy="256526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tr-TR" sz="2000" i="0" dirty="0"/>
              <a:t>Örneğin; </a:t>
            </a:r>
          </a:p>
          <a:p>
            <a:pPr marL="285750" indent="-285750">
              <a:spcBef>
                <a:spcPts val="0"/>
              </a:spcBef>
              <a:buFont typeface="Wingdings" panose="05000000000000000000" pitchFamily="2" charset="2"/>
              <a:buChar char="§"/>
            </a:pPr>
            <a:r>
              <a:rPr lang="tr-TR" sz="2000" i="0" dirty="0"/>
              <a:t>2.kişinin yaşı ve maaşı diğerlerine göre yüksek</a:t>
            </a:r>
          </a:p>
          <a:p>
            <a:pPr marL="285750" indent="-285750">
              <a:spcBef>
                <a:spcPts val="0"/>
              </a:spcBef>
              <a:buFont typeface="Wingdings" panose="05000000000000000000" pitchFamily="2" charset="2"/>
              <a:buChar char="§"/>
            </a:pPr>
            <a:r>
              <a:rPr lang="tr-TR" sz="2000" i="0" dirty="0"/>
              <a:t>5. kişinin yaşı, modellik yaptığı yıl ve güzellik yüzdesi diğerlerine göre yüksek</a:t>
            </a:r>
          </a:p>
          <a:p>
            <a:pPr marL="285750" indent="-285750">
              <a:spcBef>
                <a:spcPts val="0"/>
              </a:spcBef>
              <a:buFont typeface="Wingdings" panose="05000000000000000000" pitchFamily="2" charset="2"/>
              <a:buChar char="§"/>
            </a:pPr>
            <a:r>
              <a:rPr lang="tr-TR" sz="2000" i="0" dirty="0"/>
              <a:t>21. kişinin yaşı ve maaşı diğerlerine göre düşük</a:t>
            </a:r>
          </a:p>
        </p:txBody>
      </p:sp>
    </p:spTree>
    <p:extLst>
      <p:ext uri="{BB962C8B-B14F-4D97-AF65-F5344CB8AC3E}">
        <p14:creationId xmlns:p14="http://schemas.microsoft.com/office/powerpoint/2010/main" val="124783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Resim Yer Tutucusu 17">
            <a:extLst>
              <a:ext uri="{FF2B5EF4-FFF2-40B4-BE49-F238E27FC236}">
                <a16:creationId xmlns:a16="http://schemas.microsoft.com/office/drawing/2014/main" id="{4FC59329-2EE8-904A-9303-B73C02AB74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572" b="7572"/>
          <a:stretch>
            <a:fillRect/>
          </a:stretch>
        </p:blipFill>
        <p:spPr>
          <a:xfrm>
            <a:off x="69273" y="63691"/>
            <a:ext cx="9911201" cy="6727346"/>
          </a:xfrm>
        </p:spPr>
      </p:pic>
      <p:sp>
        <p:nvSpPr>
          <p:cNvPr id="14" name="Dikdörtgen 13">
            <a:extLst>
              <a:ext uri="{FF2B5EF4-FFF2-40B4-BE49-F238E27FC236}">
                <a16:creationId xmlns:a16="http://schemas.microsoft.com/office/drawing/2014/main" id="{7E067C8F-5267-7147-B398-AD99FAB4105A}"/>
              </a:ext>
            </a:extLst>
          </p:cNvPr>
          <p:cNvSpPr/>
          <p:nvPr/>
        </p:nvSpPr>
        <p:spPr>
          <a:xfrm>
            <a:off x="69273" y="63691"/>
            <a:ext cx="9911201" cy="6727345"/>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sp>
        <p:nvSpPr>
          <p:cNvPr id="3" name="Başlık 2">
            <a:extLst>
              <a:ext uri="{FF2B5EF4-FFF2-40B4-BE49-F238E27FC236}">
                <a16:creationId xmlns:a16="http://schemas.microsoft.com/office/drawing/2014/main" id="{200B3D2B-613A-41BE-987D-E6A1324B456D}"/>
              </a:ext>
            </a:extLst>
          </p:cNvPr>
          <p:cNvSpPr>
            <a:spLocks noGrp="1"/>
          </p:cNvSpPr>
          <p:nvPr>
            <p:ph type="ctrTitle"/>
          </p:nvPr>
        </p:nvSpPr>
        <p:spPr>
          <a:xfrm>
            <a:off x="516613" y="4761764"/>
            <a:ext cx="6798250" cy="1674470"/>
          </a:xfrm>
        </p:spPr>
        <p:txBody>
          <a:bodyPr rtlCol="0"/>
          <a:lstStyle/>
          <a:p>
            <a:pPr rtl="0">
              <a:lnSpc>
                <a:spcPts val="6000"/>
              </a:lnSpc>
            </a:pPr>
            <a:r>
              <a:rPr lang="tr-TR" dirty="0"/>
              <a:t>Normallik</a:t>
            </a:r>
          </a:p>
        </p:txBody>
      </p:sp>
      <p:sp>
        <p:nvSpPr>
          <p:cNvPr id="4" name="Alt Başlık 3">
            <a:extLst>
              <a:ext uri="{FF2B5EF4-FFF2-40B4-BE49-F238E27FC236}">
                <a16:creationId xmlns:a16="http://schemas.microsoft.com/office/drawing/2014/main" id="{4772945D-CA91-4CFE-8EB7-941C7618C994}"/>
              </a:ext>
            </a:extLst>
          </p:cNvPr>
          <p:cNvSpPr>
            <a:spLocks noGrp="1"/>
          </p:cNvSpPr>
          <p:nvPr>
            <p:ph type="subTitle" idx="1"/>
          </p:nvPr>
        </p:nvSpPr>
        <p:spPr>
          <a:xfrm>
            <a:off x="7524264" y="5002980"/>
            <a:ext cx="2456210" cy="1192038"/>
          </a:xfrm>
        </p:spPr>
        <p:txBody>
          <a:bodyPr rtlCol="0"/>
          <a:lstStyle/>
          <a:p>
            <a:pPr rtl="0"/>
            <a:r>
              <a:rPr lang="tr-TR" dirty="0"/>
              <a:t>.</a:t>
            </a:r>
          </a:p>
        </p:txBody>
      </p:sp>
      <p:sp>
        <p:nvSpPr>
          <p:cNvPr id="5" name="Slayt Numarası Yer Tutucusu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tr-TR" smtClean="0"/>
              <a:pPr rtl="0"/>
              <a:t>6</a:t>
            </a:fld>
            <a:endParaRPr lang="tr-TR" dirty="0"/>
          </a:p>
        </p:txBody>
      </p:sp>
      <p:sp>
        <p:nvSpPr>
          <p:cNvPr id="2" name="Dikdörtgen 1">
            <a:extLst>
              <a:ext uri="{FF2B5EF4-FFF2-40B4-BE49-F238E27FC236}">
                <a16:creationId xmlns:a16="http://schemas.microsoft.com/office/drawing/2014/main" id="{4C9BBD01-38C3-4FEF-8C59-A88D18FD85A2}"/>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3074" name="Picture 2" descr="normal dağılım ile ilgili görsel sonucu">
            <a:extLst>
              <a:ext uri="{FF2B5EF4-FFF2-40B4-BE49-F238E27FC236}">
                <a16:creationId xmlns:a16="http://schemas.microsoft.com/office/drawing/2014/main" id="{18B8F418-B837-4C59-89FE-4145506A9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986" y="4876458"/>
            <a:ext cx="2475488" cy="1426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88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A5083B-CC27-4F1C-AD03-E3DBEC1C9E78}"/>
              </a:ext>
            </a:extLst>
          </p:cNvPr>
          <p:cNvSpPr>
            <a:spLocks noGrp="1"/>
          </p:cNvSpPr>
          <p:nvPr>
            <p:ph type="title"/>
          </p:nvPr>
        </p:nvSpPr>
        <p:spPr>
          <a:xfrm>
            <a:off x="3790741" y="325866"/>
            <a:ext cx="4610517" cy="432000"/>
          </a:xfrm>
        </p:spPr>
        <p:txBody>
          <a:bodyPr rtlCol="0"/>
          <a:lstStyle/>
          <a:p>
            <a:pPr rtl="0"/>
            <a:r>
              <a:rPr lang="tr-TR" dirty="0"/>
              <a:t>Normallik varsayımı</a:t>
            </a:r>
          </a:p>
        </p:txBody>
      </p:sp>
      <p:sp>
        <p:nvSpPr>
          <p:cNvPr id="4" name="İçerik Yer Tutucusu 3">
            <a:extLst>
              <a:ext uri="{FF2B5EF4-FFF2-40B4-BE49-F238E27FC236}">
                <a16:creationId xmlns:a16="http://schemas.microsoft.com/office/drawing/2014/main" id="{125E40B9-054F-4D79-BD17-68E71C740D01}"/>
              </a:ext>
            </a:extLst>
          </p:cNvPr>
          <p:cNvSpPr>
            <a:spLocks noGrp="1"/>
          </p:cNvSpPr>
          <p:nvPr>
            <p:ph sz="half" idx="1"/>
          </p:nvPr>
        </p:nvSpPr>
        <p:spPr>
          <a:xfrm>
            <a:off x="432000" y="1462177"/>
            <a:ext cx="3736800" cy="3933645"/>
          </a:xfrm>
        </p:spPr>
        <p:txBody>
          <a:bodyPr rtlCol="0"/>
          <a:lstStyle/>
          <a:p>
            <a:pPr marL="0" indent="0" algn="ctr" rtl="0">
              <a:buNone/>
            </a:pPr>
            <a:r>
              <a:rPr lang="tr-TR" sz="2500" i="1" dirty="0"/>
              <a:t>Normallik varsayımını incelediğimizde verimizin normal dağılmadığını söyleyebiliriz. </a:t>
            </a:r>
            <a:r>
              <a:rPr lang="tr-TR" sz="2500" i="1" dirty="0" err="1"/>
              <a:t>Salary</a:t>
            </a:r>
            <a:r>
              <a:rPr lang="tr-TR" sz="2500" i="1" dirty="0"/>
              <a:t> ve </a:t>
            </a:r>
            <a:r>
              <a:rPr lang="tr-TR" sz="2500" i="1" dirty="0" err="1"/>
              <a:t>Years</a:t>
            </a:r>
            <a:r>
              <a:rPr lang="tr-TR" sz="2500" i="1" dirty="0"/>
              <a:t> değişkenlerinin normal dağılmadığını görüyoruz. Buna karşılık Age ve </a:t>
            </a:r>
            <a:r>
              <a:rPr lang="tr-TR" sz="2500" i="1" dirty="0" err="1"/>
              <a:t>Beauty</a:t>
            </a:r>
            <a:r>
              <a:rPr lang="tr-TR" sz="2500" i="1" dirty="0"/>
              <a:t> değişkenleri normal dağılım göstermektedir.</a:t>
            </a:r>
          </a:p>
          <a:p>
            <a:pPr algn="ctr" rtl="0"/>
            <a:endParaRPr lang="tr-TR" i="1" dirty="0"/>
          </a:p>
        </p:txBody>
      </p:sp>
      <p:pic>
        <p:nvPicPr>
          <p:cNvPr id="19" name="Resim Yer Tutucusu 18">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4361" r="14361"/>
          <a:stretch>
            <a:fillRect/>
          </a:stretch>
        </p:blipFill>
        <p:spPr>
          <a:xfrm>
            <a:off x="9980474" y="0"/>
            <a:ext cx="2211526" cy="6210300"/>
          </a:xfrm>
        </p:spPr>
      </p:pic>
      <p:sp>
        <p:nvSpPr>
          <p:cNvPr id="6" name="Slayt Numarası Yer Tutucusu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tr-TR" smtClean="0"/>
              <a:pPr rtl="0"/>
              <a:t>7</a:t>
            </a:fld>
            <a:endParaRPr lang="tr-TR" dirty="0"/>
          </a:p>
        </p:txBody>
      </p:sp>
      <p:pic>
        <p:nvPicPr>
          <p:cNvPr id="5" name="Resim 4">
            <a:extLst>
              <a:ext uri="{FF2B5EF4-FFF2-40B4-BE49-F238E27FC236}">
                <a16:creationId xmlns:a16="http://schemas.microsoft.com/office/drawing/2014/main" id="{1D19505C-B12E-409B-86FD-608FAE01B7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800" y="2063067"/>
            <a:ext cx="5811674" cy="2731864"/>
          </a:xfrm>
          <a:prstGeom prst="rect">
            <a:avLst/>
          </a:prstGeom>
        </p:spPr>
      </p:pic>
      <p:sp>
        <p:nvSpPr>
          <p:cNvPr id="10" name="Dikdörtgen 9">
            <a:extLst>
              <a:ext uri="{FF2B5EF4-FFF2-40B4-BE49-F238E27FC236}">
                <a16:creationId xmlns:a16="http://schemas.microsoft.com/office/drawing/2014/main" id="{7953C20F-563E-4EE7-8EA0-B182C99580C8}"/>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Dikdörtgen 10">
            <a:extLst>
              <a:ext uri="{FF2B5EF4-FFF2-40B4-BE49-F238E27FC236}">
                <a16:creationId xmlns:a16="http://schemas.microsoft.com/office/drawing/2014/main" id="{E119F173-524D-4443-B45C-C34B4423C0F2}"/>
              </a:ext>
            </a:extLst>
          </p:cNvPr>
          <p:cNvSpPr/>
          <p:nvPr/>
        </p:nvSpPr>
        <p:spPr>
          <a:xfrm>
            <a:off x="7196667" y="3213486"/>
            <a:ext cx="643466" cy="584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64070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304E83-A4F0-49C5-BB01-F5773509A2B3}"/>
              </a:ext>
            </a:extLst>
          </p:cNvPr>
          <p:cNvSpPr>
            <a:spLocks noGrp="1"/>
          </p:cNvSpPr>
          <p:nvPr>
            <p:ph type="title"/>
          </p:nvPr>
        </p:nvSpPr>
        <p:spPr>
          <a:xfrm>
            <a:off x="3092073" y="294298"/>
            <a:ext cx="6007853" cy="432000"/>
          </a:xfrm>
        </p:spPr>
        <p:txBody>
          <a:bodyPr rtlCol="0"/>
          <a:lstStyle/>
          <a:p>
            <a:pPr rtl="0"/>
            <a:r>
              <a:rPr lang="tr-TR" sz="2800" dirty="0" err="1"/>
              <a:t>Salary</a:t>
            </a:r>
            <a:r>
              <a:rPr lang="tr-TR" sz="2800" dirty="0"/>
              <a:t> değişkeni için normallik</a:t>
            </a:r>
          </a:p>
        </p:txBody>
      </p:sp>
      <p:sp>
        <p:nvSpPr>
          <p:cNvPr id="8" name="Slayt Numarası Yer Tutucusu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tr-TR" smtClean="0"/>
              <a:pPr rtl="0"/>
              <a:t>8</a:t>
            </a:fld>
            <a:endParaRPr lang="tr-TR" dirty="0"/>
          </a:p>
        </p:txBody>
      </p:sp>
      <p:pic>
        <p:nvPicPr>
          <p:cNvPr id="35" name="Resim 34">
            <a:extLst>
              <a:ext uri="{FF2B5EF4-FFF2-40B4-BE49-F238E27FC236}">
                <a16:creationId xmlns:a16="http://schemas.microsoft.com/office/drawing/2014/main" id="{D170155A-13F9-4682-9C13-6AC07C48C4F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34627" y="1967036"/>
            <a:ext cx="4070623" cy="4349096"/>
          </a:xfrm>
          <a:prstGeom prst="rect">
            <a:avLst/>
          </a:prstGeom>
        </p:spPr>
      </p:pic>
      <p:sp>
        <p:nvSpPr>
          <p:cNvPr id="11" name="Dikdörtgen 10">
            <a:extLst>
              <a:ext uri="{FF2B5EF4-FFF2-40B4-BE49-F238E27FC236}">
                <a16:creationId xmlns:a16="http://schemas.microsoft.com/office/drawing/2014/main" id="{054C5E3D-CAA0-4AD7-B681-938DC7EBF3F9}"/>
              </a:ext>
            </a:extLst>
          </p:cNvPr>
          <p:cNvSpPr/>
          <p:nvPr/>
        </p:nvSpPr>
        <p:spPr>
          <a:xfrm>
            <a:off x="9980474" y="6316132"/>
            <a:ext cx="1362440" cy="474903"/>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7" name="Resim 6">
            <a:extLst>
              <a:ext uri="{FF2B5EF4-FFF2-40B4-BE49-F238E27FC236}">
                <a16:creationId xmlns:a16="http://schemas.microsoft.com/office/drawing/2014/main" id="{FD20BB0C-DAF4-4CF1-8755-74CD38B72DA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8105250" y="1967036"/>
            <a:ext cx="4086750" cy="4349096"/>
          </a:xfrm>
          <a:prstGeom prst="rect">
            <a:avLst/>
          </a:prstGeom>
        </p:spPr>
      </p:pic>
      <p:pic>
        <p:nvPicPr>
          <p:cNvPr id="9" name="Resim 8">
            <a:extLst>
              <a:ext uri="{FF2B5EF4-FFF2-40B4-BE49-F238E27FC236}">
                <a16:creationId xmlns:a16="http://schemas.microsoft.com/office/drawing/2014/main" id="{DD91AD3D-2700-412A-B9B6-09484A49D3F6}"/>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9100" y="1967036"/>
            <a:ext cx="3982161" cy="4349096"/>
          </a:xfrm>
          <a:prstGeom prst="rect">
            <a:avLst/>
          </a:prstGeom>
        </p:spPr>
      </p:pic>
      <p:sp>
        <p:nvSpPr>
          <p:cNvPr id="10" name="Metin Yer Tutucusu 2">
            <a:extLst>
              <a:ext uri="{FF2B5EF4-FFF2-40B4-BE49-F238E27FC236}">
                <a16:creationId xmlns:a16="http://schemas.microsoft.com/office/drawing/2014/main" id="{11909BA9-6F61-460B-A25F-FA4878106322}"/>
              </a:ext>
            </a:extLst>
          </p:cNvPr>
          <p:cNvSpPr txBox="1">
            <a:spLocks/>
          </p:cNvSpPr>
          <p:nvPr/>
        </p:nvSpPr>
        <p:spPr>
          <a:xfrm>
            <a:off x="2157377" y="811916"/>
            <a:ext cx="7825123" cy="115512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tr-TR" sz="2400" dirty="0"/>
              <a:t>Bağımlı değişken olan </a:t>
            </a:r>
            <a:r>
              <a:rPr lang="tr-TR" sz="2400" dirty="0" err="1"/>
              <a:t>Salary</a:t>
            </a:r>
            <a:r>
              <a:rPr lang="tr-TR" sz="2400" dirty="0"/>
              <a:t> değişkenimiz normal dağılıma sahip değildir. Bunun için logaritma dönüşümü veya karekök dönüşümü gibi işlemler deneyebiliriz.</a:t>
            </a:r>
          </a:p>
          <a:p>
            <a:pPr algn="ctr"/>
            <a:r>
              <a:rPr lang="tr-TR" sz="2400" dirty="0"/>
              <a:t> </a:t>
            </a:r>
          </a:p>
        </p:txBody>
      </p:sp>
    </p:spTree>
    <p:extLst>
      <p:ext uri="{BB962C8B-B14F-4D97-AF65-F5344CB8AC3E}">
        <p14:creationId xmlns:p14="http://schemas.microsoft.com/office/powerpoint/2010/main" val="318883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611DC577-0A95-47D0-95D9-5F8DA763D46B}"/>
              </a:ext>
            </a:extLst>
          </p:cNvPr>
          <p:cNvSpPr>
            <a:spLocks noGrp="1"/>
          </p:cNvSpPr>
          <p:nvPr>
            <p:ph type="body" sz="quarter" idx="32"/>
          </p:nvPr>
        </p:nvSpPr>
        <p:spPr>
          <a:xfrm>
            <a:off x="339904" y="197071"/>
            <a:ext cx="9552373" cy="972796"/>
          </a:xfrm>
        </p:spPr>
        <p:txBody>
          <a:bodyPr rtlCol="0"/>
          <a:lstStyle/>
          <a:p>
            <a:pPr marL="342900" indent="-342900" algn="ctr" rtl="0">
              <a:buFont typeface="Arial" panose="020B0604020202020204" pitchFamily="34" charset="0"/>
              <a:buChar char="•"/>
            </a:pPr>
            <a:r>
              <a:rPr lang="tr-TR" sz="2000" dirty="0"/>
              <a:t>Bağımlı değişkenimiz olan </a:t>
            </a:r>
            <a:r>
              <a:rPr lang="tr-TR" sz="2000" dirty="0" err="1"/>
              <a:t>Salary</a:t>
            </a:r>
            <a:r>
              <a:rPr lang="tr-TR" sz="2000" dirty="0"/>
              <a:t> değişkenin normal dağılmadığını hem testlerle hem de grafiksel yöntemlerle gözlemlemiştik. Verimizin normal dağılmasını istiyoruz. Dolayısıyla dönüşüm uygulamamız gerekiyor.  Karekök dönüşümü uyguluyoruz;</a:t>
            </a:r>
          </a:p>
        </p:txBody>
      </p:sp>
      <p:pic>
        <p:nvPicPr>
          <p:cNvPr id="18" name="Resim Yer Tutucusu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36606" r="36606"/>
          <a:stretch>
            <a:fillRect/>
          </a:stretch>
        </p:blipFill>
        <p:spPr/>
      </p:pic>
      <p:sp>
        <p:nvSpPr>
          <p:cNvPr id="6" name="Slayt Numarası Yer Tutucusu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tr-TR" smtClean="0"/>
              <a:pPr rtl="0"/>
              <a:t>9</a:t>
            </a:fld>
            <a:endParaRPr lang="tr-TR" dirty="0"/>
          </a:p>
        </p:txBody>
      </p:sp>
      <p:sp>
        <p:nvSpPr>
          <p:cNvPr id="7" name="Dikdörtgen 6">
            <a:extLst>
              <a:ext uri="{FF2B5EF4-FFF2-40B4-BE49-F238E27FC236}">
                <a16:creationId xmlns:a16="http://schemas.microsoft.com/office/drawing/2014/main" id="{3D19B28F-21FC-47BE-A31E-CB0054B5885D}"/>
              </a:ext>
            </a:extLst>
          </p:cNvPr>
          <p:cNvSpPr/>
          <p:nvPr/>
        </p:nvSpPr>
        <p:spPr>
          <a:xfrm>
            <a:off x="9980474" y="6195018"/>
            <a:ext cx="1362440" cy="596018"/>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3" name="Resim 12">
            <a:extLst>
              <a:ext uri="{FF2B5EF4-FFF2-40B4-BE49-F238E27FC236}">
                <a16:creationId xmlns:a16="http://schemas.microsoft.com/office/drawing/2014/main" id="{1DB54FF0-1822-4A00-8AD0-E6E23E9FB9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736" y="1225758"/>
            <a:ext cx="4043104" cy="1112842"/>
          </a:xfrm>
          <a:prstGeom prst="rect">
            <a:avLst/>
          </a:prstGeom>
        </p:spPr>
      </p:pic>
      <p:pic>
        <p:nvPicPr>
          <p:cNvPr id="15" name="Resim 14">
            <a:extLst>
              <a:ext uri="{FF2B5EF4-FFF2-40B4-BE49-F238E27FC236}">
                <a16:creationId xmlns:a16="http://schemas.microsoft.com/office/drawing/2014/main" id="{35264504-3334-4901-ACF7-2845A2CC5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926" y="2450382"/>
            <a:ext cx="3230836" cy="2876220"/>
          </a:xfrm>
          <a:prstGeom prst="rect">
            <a:avLst/>
          </a:prstGeom>
        </p:spPr>
      </p:pic>
      <p:pic>
        <p:nvPicPr>
          <p:cNvPr id="17" name="Resim 16">
            <a:extLst>
              <a:ext uri="{FF2B5EF4-FFF2-40B4-BE49-F238E27FC236}">
                <a16:creationId xmlns:a16="http://schemas.microsoft.com/office/drawing/2014/main" id="{CB3C45C5-63C4-4CE3-8A5B-41FCD87839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763" y="2450381"/>
            <a:ext cx="3230836" cy="2876221"/>
          </a:xfrm>
          <a:prstGeom prst="rect">
            <a:avLst/>
          </a:prstGeom>
        </p:spPr>
      </p:pic>
      <p:pic>
        <p:nvPicPr>
          <p:cNvPr id="20" name="Resim 19">
            <a:extLst>
              <a:ext uri="{FF2B5EF4-FFF2-40B4-BE49-F238E27FC236}">
                <a16:creationId xmlns:a16="http://schemas.microsoft.com/office/drawing/2014/main" id="{0EDEF80B-085A-4D14-83A1-BC8D136127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4599" y="2450382"/>
            <a:ext cx="3355875" cy="2876220"/>
          </a:xfrm>
          <a:prstGeom prst="rect">
            <a:avLst/>
          </a:prstGeom>
        </p:spPr>
      </p:pic>
      <p:sp>
        <p:nvSpPr>
          <p:cNvPr id="21" name="Metin Yer Tutucusu 2">
            <a:extLst>
              <a:ext uri="{FF2B5EF4-FFF2-40B4-BE49-F238E27FC236}">
                <a16:creationId xmlns:a16="http://schemas.microsoft.com/office/drawing/2014/main" id="{1FEE98FA-B5C3-4997-923A-E65FD2328850}"/>
              </a:ext>
            </a:extLst>
          </p:cNvPr>
          <p:cNvSpPr txBox="1">
            <a:spLocks/>
          </p:cNvSpPr>
          <p:nvPr/>
        </p:nvSpPr>
        <p:spPr>
          <a:xfrm>
            <a:off x="83030" y="5536658"/>
            <a:ext cx="9552373" cy="1169848"/>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ctr">
              <a:buFont typeface="Arial" panose="020B0604020202020204" pitchFamily="34" charset="0"/>
              <a:buChar char="•"/>
            </a:pPr>
            <a:r>
              <a:rPr lang="tr-TR" sz="2000" dirty="0"/>
              <a:t>Teste göre dağılımın normal olduğunu söyleyebiliriz. QQ grafiğine ve </a:t>
            </a:r>
            <a:r>
              <a:rPr lang="tr-TR" sz="2000" dirty="0" err="1"/>
              <a:t>histogramına</a:t>
            </a:r>
            <a:r>
              <a:rPr lang="tr-TR" sz="2000" dirty="0"/>
              <a:t> baktığımızda yine çarpıklık var ancak ilk halinden daha iyi olduğu söylenebilir. İlk </a:t>
            </a:r>
            <a:r>
              <a:rPr lang="tr-TR" sz="2000" dirty="0" err="1"/>
              <a:t>Boxplot’a</a:t>
            </a:r>
            <a:r>
              <a:rPr lang="tr-TR" sz="2000" dirty="0"/>
              <a:t> göre  çok daha iyi bir </a:t>
            </a:r>
            <a:r>
              <a:rPr lang="tr-TR" sz="2000" dirty="0" err="1"/>
              <a:t>boxplot’a</a:t>
            </a:r>
            <a:r>
              <a:rPr lang="tr-TR" sz="2000" dirty="0"/>
              <a:t> sahip diyebiliriz. Bu dönüşüm ile çoğu </a:t>
            </a:r>
            <a:r>
              <a:rPr lang="tr-TR" sz="2000" dirty="0" err="1"/>
              <a:t>outlier’dan</a:t>
            </a:r>
            <a:r>
              <a:rPr lang="tr-TR" sz="2000" dirty="0"/>
              <a:t> kurtulduğumuzu görebiliriz.</a:t>
            </a:r>
          </a:p>
        </p:txBody>
      </p:sp>
    </p:spTree>
    <p:extLst>
      <p:ext uri="{BB962C8B-B14F-4D97-AF65-F5344CB8AC3E}">
        <p14:creationId xmlns:p14="http://schemas.microsoft.com/office/powerpoint/2010/main" val="17622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is Teması">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897_TF16411245.potx" id="{6CE14864-221F-47B9-95A9-1A21CEEA98F1}" vid="{50462E57-C542-4B46-BB4C-6D5B5BF4B15D}"/>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61CFE-D4DA-4753-A9A5-D482B9609A35}">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schemas.microsoft.com/sharepoint/v3"/>
    <ds:schemaRef ds:uri="http://purl.org/dc/terms/"/>
    <ds:schemaRef ds:uri="http://schemas.microsoft.com/office/infopath/2007/PartnerControls"/>
    <ds:schemaRef ds:uri="http://www.w3.org/XML/1998/namespace"/>
    <ds:schemaRef ds:uri="fb0879af-3eba-417a-a55a-ffe6dcd6ca77"/>
    <ds:schemaRef ds:uri="6dc4bcd6-49db-4c07-9060-8acfc67cef9f"/>
    <ds:schemaRef ds:uri="http://purl.org/dc/dcmitype/"/>
  </ds:schemaRefs>
</ds:datastoreItem>
</file>

<file path=customXml/itemProps2.xml><?xml version="1.0" encoding="utf-8"?>
<ds:datastoreItem xmlns:ds="http://schemas.openxmlformats.org/officeDocument/2006/customXml" ds:itemID="{58A784AD-7888-482C-A72A-80D306396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Minimalist renkli sunu</Template>
  <TotalTime>0</TotalTime>
  <Words>925</Words>
  <Application>Microsoft Office PowerPoint</Application>
  <PresentationFormat>Geniş ekran</PresentationFormat>
  <Paragraphs>162</Paragraphs>
  <Slides>27</Slides>
  <Notes>27</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27</vt:i4>
      </vt:variant>
    </vt:vector>
  </HeadingPairs>
  <TitlesOfParts>
    <vt:vector size="33" baseType="lpstr">
      <vt:lpstr>Arial</vt:lpstr>
      <vt:lpstr>Calibri</vt:lpstr>
      <vt:lpstr>Corbel</vt:lpstr>
      <vt:lpstr>Times New Roman</vt:lpstr>
      <vt:lpstr>Wingdings</vt:lpstr>
      <vt:lpstr>Ofis Teması</vt:lpstr>
      <vt:lpstr>ÇOK DEĞİŞKENLİ İSTATİSTİKSEL ANALİZ</vt:lpstr>
      <vt:lpstr>VERİ TANIMI</vt:lpstr>
      <vt:lpstr>Veri Hakkında</vt:lpstr>
      <vt:lpstr>Tanımlayıcı istatistikler</vt:lpstr>
      <vt:lpstr>Chernoff faces</vt:lpstr>
      <vt:lpstr>Normallik</vt:lpstr>
      <vt:lpstr>Normallik varsayımı</vt:lpstr>
      <vt:lpstr>Salary değişkeni için normallik</vt:lpstr>
      <vt:lpstr>PowerPoint Sunusu</vt:lpstr>
      <vt:lpstr>age değişkeni için normallik</vt:lpstr>
      <vt:lpstr>years değişkeni için normallik</vt:lpstr>
      <vt:lpstr>beauty değişkeni için normallik</vt:lpstr>
      <vt:lpstr>Aykırı gözlem</vt:lpstr>
      <vt:lpstr>PowerPoint Sunusu</vt:lpstr>
      <vt:lpstr>Multıcolınearıty</vt:lpstr>
      <vt:lpstr>PowerPoint Sunusu</vt:lpstr>
      <vt:lpstr>PowerPoint Sunusu</vt:lpstr>
      <vt:lpstr>Eksik gözlem tamamlama</vt:lpstr>
      <vt:lpstr>Kayıp gözlemlerin rastgele olması durumu</vt:lpstr>
      <vt:lpstr>PowerPoint Sunusu</vt:lpstr>
      <vt:lpstr>Varsayım konrtolleri</vt:lpstr>
      <vt:lpstr>Tanımlayıcı istatistikler</vt:lpstr>
      <vt:lpstr>Normallik varsayımı</vt:lpstr>
      <vt:lpstr>Tüm değişkenler için normallik</vt:lpstr>
      <vt:lpstr>Tüm değişkenler için düzeltilmiş normallik</vt:lpstr>
      <vt:lpstr>multıcolınearıty</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2019-12-22T14:01:36Z</dcterms:created>
  <dcterms:modified xsi:type="dcterms:W3CDTF">2021-03-09T13:08:46Z</dcterms:modified>
</cp:coreProperties>
</file>